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9.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0" r:id="rId7"/>
    <p:sldMasterId id="2147483885" r:id="rId8"/>
    <p:sldMasterId id="2147483900" r:id="rId9"/>
    <p:sldMasterId id="2147483918" r:id="rId10"/>
    <p:sldMasterId id="2147483938" r:id="rId11"/>
    <p:sldMasterId id="2147483951" r:id="rId12"/>
    <p:sldMasterId id="2147483968" r:id="rId13"/>
    <p:sldMasterId id="2147483983" r:id="rId14"/>
  </p:sldMasterIdLst>
  <p:notesMasterIdLst>
    <p:notesMasterId r:id="rId138"/>
  </p:notesMasterIdLst>
  <p:handoutMasterIdLst>
    <p:handoutMasterId r:id="rId139"/>
  </p:handoutMasterIdLst>
  <p:sldIdLst>
    <p:sldId id="256" r:id="rId15"/>
    <p:sldId id="418" r:id="rId16"/>
    <p:sldId id="305" r:id="rId17"/>
    <p:sldId id="306" r:id="rId18"/>
    <p:sldId id="411" r:id="rId19"/>
    <p:sldId id="412" r:id="rId20"/>
    <p:sldId id="413" r:id="rId21"/>
    <p:sldId id="414" r:id="rId22"/>
    <p:sldId id="415" r:id="rId23"/>
    <p:sldId id="416" r:id="rId24"/>
    <p:sldId id="417" r:id="rId25"/>
    <p:sldId id="410"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5" r:id="rId58"/>
    <p:sldId id="327" r:id="rId59"/>
    <p:sldId id="326" r:id="rId60"/>
    <p:sldId id="330" r:id="rId61"/>
    <p:sldId id="331" r:id="rId62"/>
    <p:sldId id="332" r:id="rId63"/>
    <p:sldId id="333" r:id="rId64"/>
    <p:sldId id="334" r:id="rId65"/>
    <p:sldId id="337" r:id="rId66"/>
    <p:sldId id="336" r:id="rId67"/>
    <p:sldId id="339" r:id="rId68"/>
    <p:sldId id="338" r:id="rId69"/>
    <p:sldId id="340" r:id="rId70"/>
    <p:sldId id="341" r:id="rId71"/>
    <p:sldId id="342" r:id="rId72"/>
    <p:sldId id="343" r:id="rId73"/>
    <p:sldId id="344" r:id="rId74"/>
    <p:sldId id="345" r:id="rId75"/>
    <p:sldId id="346" r:id="rId76"/>
    <p:sldId id="347" r:id="rId77"/>
    <p:sldId id="392" r:id="rId78"/>
    <p:sldId id="348" r:id="rId79"/>
    <p:sldId id="349" r:id="rId80"/>
    <p:sldId id="350" r:id="rId81"/>
    <p:sldId id="351" r:id="rId82"/>
    <p:sldId id="352" r:id="rId83"/>
    <p:sldId id="353" r:id="rId84"/>
    <p:sldId id="393" r:id="rId85"/>
    <p:sldId id="355" r:id="rId86"/>
    <p:sldId id="354" r:id="rId87"/>
    <p:sldId id="356" r:id="rId88"/>
    <p:sldId id="394" r:id="rId89"/>
    <p:sldId id="357" r:id="rId90"/>
    <p:sldId id="361" r:id="rId91"/>
    <p:sldId id="359" r:id="rId92"/>
    <p:sldId id="360" r:id="rId93"/>
    <p:sldId id="363" r:id="rId94"/>
    <p:sldId id="408" r:id="rId95"/>
    <p:sldId id="362" r:id="rId96"/>
    <p:sldId id="395" r:id="rId97"/>
    <p:sldId id="396" r:id="rId98"/>
    <p:sldId id="365" r:id="rId99"/>
    <p:sldId id="366" r:id="rId100"/>
    <p:sldId id="367" r:id="rId101"/>
    <p:sldId id="368" r:id="rId102"/>
    <p:sldId id="369" r:id="rId103"/>
    <p:sldId id="370" r:id="rId104"/>
    <p:sldId id="373" r:id="rId105"/>
    <p:sldId id="374" r:id="rId106"/>
    <p:sldId id="371" r:id="rId107"/>
    <p:sldId id="372" r:id="rId108"/>
    <p:sldId id="375" r:id="rId109"/>
    <p:sldId id="376" r:id="rId110"/>
    <p:sldId id="377" r:id="rId111"/>
    <p:sldId id="378" r:id="rId112"/>
    <p:sldId id="379" r:id="rId113"/>
    <p:sldId id="380" r:id="rId114"/>
    <p:sldId id="381" r:id="rId115"/>
    <p:sldId id="382" r:id="rId116"/>
    <p:sldId id="385" r:id="rId117"/>
    <p:sldId id="384" r:id="rId118"/>
    <p:sldId id="383" r:id="rId119"/>
    <p:sldId id="388" r:id="rId120"/>
    <p:sldId id="386" r:id="rId121"/>
    <p:sldId id="389" r:id="rId122"/>
    <p:sldId id="390" r:id="rId123"/>
    <p:sldId id="387" r:id="rId124"/>
    <p:sldId id="391" r:id="rId125"/>
    <p:sldId id="398" r:id="rId126"/>
    <p:sldId id="397" r:id="rId127"/>
    <p:sldId id="399" r:id="rId128"/>
    <p:sldId id="400" r:id="rId129"/>
    <p:sldId id="406" r:id="rId130"/>
    <p:sldId id="407" r:id="rId131"/>
    <p:sldId id="401" r:id="rId132"/>
    <p:sldId id="402" r:id="rId133"/>
    <p:sldId id="403" r:id="rId134"/>
    <p:sldId id="404" r:id="rId135"/>
    <p:sldId id="405" r:id="rId136"/>
    <p:sldId id="409" r:id="rId137"/>
  </p:sldIdLst>
  <p:sldSz cx="16256000" cy="9144000"/>
  <p:notesSz cx="6858000" cy="9144000"/>
  <p:defaultTextStyle>
    <a:defPPr>
      <a:defRPr lang="en-US"/>
    </a:defPPr>
    <a:lvl1pPr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1pPr>
    <a:lvl2pPr marL="607906" indent="-15078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2pPr>
    <a:lvl3pPr marL="1217399" indent="-303160"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3pPr>
    <a:lvl4pPr marL="1826893" indent="-455534"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4pPr>
    <a:lvl5pPr marL="2436386" indent="-60790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5pPr>
    <a:lvl6pPr marL="2285601" algn="l" defTabSz="457121" rtl="0" eaLnBrk="1" latinLnBrk="0" hangingPunct="1">
      <a:defRPr sz="2500" kern="1200">
        <a:solidFill>
          <a:schemeClr val="tx1"/>
        </a:solidFill>
        <a:latin typeface="Arial" charset="0"/>
        <a:ea typeface="ＭＳ Ｐゴシック" charset="0"/>
        <a:cs typeface="ＭＳ Ｐゴシック" charset="0"/>
      </a:defRPr>
    </a:lvl6pPr>
    <a:lvl7pPr marL="2742723" algn="l" defTabSz="457121" rtl="0" eaLnBrk="1" latinLnBrk="0" hangingPunct="1">
      <a:defRPr sz="2500" kern="1200">
        <a:solidFill>
          <a:schemeClr val="tx1"/>
        </a:solidFill>
        <a:latin typeface="Arial" charset="0"/>
        <a:ea typeface="ＭＳ Ｐゴシック" charset="0"/>
        <a:cs typeface="ＭＳ Ｐゴシック" charset="0"/>
      </a:defRPr>
    </a:lvl7pPr>
    <a:lvl8pPr marL="3199840" algn="l" defTabSz="457121" rtl="0" eaLnBrk="1" latinLnBrk="0" hangingPunct="1">
      <a:defRPr sz="2500" kern="1200">
        <a:solidFill>
          <a:schemeClr val="tx1"/>
        </a:solidFill>
        <a:latin typeface="Arial" charset="0"/>
        <a:ea typeface="ＭＳ Ｐゴシック" charset="0"/>
        <a:cs typeface="ＭＳ Ｐゴシック" charset="0"/>
      </a:defRPr>
    </a:lvl8pPr>
    <a:lvl9pPr marL="3656960" algn="l" defTabSz="457121" rtl="0" eaLnBrk="1" latinLnBrk="0" hangingPunct="1">
      <a:defRPr sz="25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Paroff"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93503" autoAdjust="0"/>
  </p:normalViewPr>
  <p:slideViewPr>
    <p:cSldViewPr snapToGrid="0">
      <p:cViewPr varScale="1">
        <p:scale>
          <a:sx n="83" d="100"/>
          <a:sy n="83" d="100"/>
        </p:scale>
        <p:origin x="-840" y="-96"/>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20" Type="http://schemas.openxmlformats.org/officeDocument/2006/relationships/slide" Target="slides/slide106.xml"/><Relationship Id="rId121" Type="http://schemas.openxmlformats.org/officeDocument/2006/relationships/slide" Target="slides/slide107.xml"/><Relationship Id="rId122" Type="http://schemas.openxmlformats.org/officeDocument/2006/relationships/slide" Target="slides/slide108.xml"/><Relationship Id="rId123" Type="http://schemas.openxmlformats.org/officeDocument/2006/relationships/slide" Target="slides/slide109.xml"/><Relationship Id="rId124" Type="http://schemas.openxmlformats.org/officeDocument/2006/relationships/slide" Target="slides/slide110.xml"/><Relationship Id="rId125" Type="http://schemas.openxmlformats.org/officeDocument/2006/relationships/slide" Target="slides/slide111.xml"/><Relationship Id="rId126" Type="http://schemas.openxmlformats.org/officeDocument/2006/relationships/slide" Target="slides/slide112.xml"/><Relationship Id="rId127" Type="http://schemas.openxmlformats.org/officeDocument/2006/relationships/slide" Target="slides/slide113.xml"/><Relationship Id="rId128" Type="http://schemas.openxmlformats.org/officeDocument/2006/relationships/slide" Target="slides/slide114.xml"/><Relationship Id="rId129" Type="http://schemas.openxmlformats.org/officeDocument/2006/relationships/slide" Target="slides/slide11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00" Type="http://schemas.openxmlformats.org/officeDocument/2006/relationships/slide" Target="slides/slide86.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30" Type="http://schemas.openxmlformats.org/officeDocument/2006/relationships/slide" Target="slides/slide116.xml"/><Relationship Id="rId131" Type="http://schemas.openxmlformats.org/officeDocument/2006/relationships/slide" Target="slides/slide117.xml"/><Relationship Id="rId132" Type="http://schemas.openxmlformats.org/officeDocument/2006/relationships/slide" Target="slides/slide118.xml"/><Relationship Id="rId133" Type="http://schemas.openxmlformats.org/officeDocument/2006/relationships/slide" Target="slides/slide119.xml"/><Relationship Id="rId134" Type="http://schemas.openxmlformats.org/officeDocument/2006/relationships/slide" Target="slides/slide120.xml"/><Relationship Id="rId135" Type="http://schemas.openxmlformats.org/officeDocument/2006/relationships/slide" Target="slides/slide121.xml"/><Relationship Id="rId136" Type="http://schemas.openxmlformats.org/officeDocument/2006/relationships/slide" Target="slides/slide122.xml"/><Relationship Id="rId137" Type="http://schemas.openxmlformats.org/officeDocument/2006/relationships/slide" Target="slides/slide123.xml"/><Relationship Id="rId138" Type="http://schemas.openxmlformats.org/officeDocument/2006/relationships/notesMaster" Target="notesMasters/notesMaster1.xml"/><Relationship Id="rId13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slide" Target="slides/slide101.xml"/><Relationship Id="rId116" Type="http://schemas.openxmlformats.org/officeDocument/2006/relationships/slide" Target="slides/slide102.xml"/><Relationship Id="rId117" Type="http://schemas.openxmlformats.org/officeDocument/2006/relationships/slide" Target="slides/slide103.xml"/><Relationship Id="rId118" Type="http://schemas.openxmlformats.org/officeDocument/2006/relationships/slide" Target="slides/slide104.xml"/><Relationship Id="rId119" Type="http://schemas.openxmlformats.org/officeDocument/2006/relationships/slide" Target="slides/slide10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 Id="rId140" Type="http://schemas.openxmlformats.org/officeDocument/2006/relationships/printerSettings" Target="printerSettings/printerSettings1.bin"/><Relationship Id="rId141" Type="http://schemas.openxmlformats.org/officeDocument/2006/relationships/commentAuthors" Target="commentAuthors.xml"/><Relationship Id="rId142" Type="http://schemas.openxmlformats.org/officeDocument/2006/relationships/presProps" Target="presProps.xml"/><Relationship Id="rId143" Type="http://schemas.openxmlformats.org/officeDocument/2006/relationships/viewProps" Target="viewProps.xml"/><Relationship Id="rId144" Type="http://schemas.openxmlformats.org/officeDocument/2006/relationships/theme" Target="theme/theme1.xml"/><Relationship Id="rId14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6T09:44:13.129" idx="2">
    <p:pos x="6000" y="0"/>
    <p:text>replace with custom chart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06T09:44:13.129" idx="4">
    <p:pos x="6000" y="0"/>
    <p:text>replace with custom chart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1/25/17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399"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25" indent="-1396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486"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825" indent="-195227"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008"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269" algn="l" defTabSz="1218907" rtl="0" eaLnBrk="1" latinLnBrk="0" hangingPunct="1">
      <a:defRPr sz="1600" kern="1200">
        <a:solidFill>
          <a:schemeClr val="tx1"/>
        </a:solidFill>
        <a:latin typeface="+mn-lt"/>
        <a:ea typeface="+mn-ea"/>
        <a:cs typeface="+mn-cs"/>
      </a:defRPr>
    </a:lvl6pPr>
    <a:lvl7pPr marL="3656722" algn="l" defTabSz="1218907" rtl="0" eaLnBrk="1" latinLnBrk="0" hangingPunct="1">
      <a:defRPr sz="1600" kern="1200">
        <a:solidFill>
          <a:schemeClr val="tx1"/>
        </a:solidFill>
        <a:latin typeface="+mn-lt"/>
        <a:ea typeface="+mn-ea"/>
        <a:cs typeface="+mn-cs"/>
      </a:defRPr>
    </a:lvl7pPr>
    <a:lvl8pPr marL="4266176" algn="l" defTabSz="1218907" rtl="0" eaLnBrk="1" latinLnBrk="0" hangingPunct="1">
      <a:defRPr sz="1600" kern="1200">
        <a:solidFill>
          <a:schemeClr val="tx1"/>
        </a:solidFill>
        <a:latin typeface="+mn-lt"/>
        <a:ea typeface="+mn-ea"/>
        <a:cs typeface="+mn-cs"/>
      </a:defRPr>
    </a:lvl8pPr>
    <a:lvl9pPr marL="4875630" algn="l" defTabSz="121890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7223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28</a:t>
            </a:fld>
            <a:endParaRPr lang="en-US">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34</a:t>
            </a:fld>
            <a:endParaRPr lang="en-US">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35</a:t>
            </a:fld>
            <a:endParaRPr lang="en-US">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36</a:t>
            </a:fld>
            <a:endParaRPr lang="en-US">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37</a:t>
            </a:fld>
            <a:endParaRPr lang="en-US">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38</a:t>
            </a:fld>
            <a:endParaRPr lang="en-US">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39</a:t>
            </a:fld>
            <a:endParaRPr lang="en-US">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Automation Framework: Infrastructure becomes as versionable, testable, and repeatable as application code.</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We don’t want the experience to feel like “Linux on windows”</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333"/>
              </a:spcAft>
              <a:buClr>
                <a:schemeClr val="dk1"/>
              </a:buClr>
              <a:buFont typeface="Arial"/>
              <a:buNone/>
            </a:pPr>
            <a:endParaRPr sz="900" b="0"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13</a:t>
            </a:fld>
            <a:endParaRPr lang="en-US">
              <a:solidFill>
                <a:prstClr val="black"/>
              </a:solidFill>
            </a:endParaRPr>
          </a:p>
        </p:txBody>
      </p:sp>
      <p:sp>
        <p:nvSpPr>
          <p:cNvPr id="474" name="Shape 474"/>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475" name="Shape 475"/>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40</a:t>
            </a:fld>
            <a:endParaRPr lang="en-US">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41</a:t>
            </a:fld>
            <a:endParaRPr lang="en-US">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93</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1668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6947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15</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57583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Static</a:t>
            </a:r>
            <a:r>
              <a:rPr lang="en-US" baseline="0" dirty="0" smtClean="0"/>
              <a:t> screen shot</a:t>
            </a:r>
            <a:endParaRPr lang="en-US" dirty="0"/>
          </a:p>
        </p:txBody>
      </p:sp>
    </p:spTree>
    <p:extLst>
      <p:ext uri="{BB962C8B-B14F-4D97-AF65-F5344CB8AC3E}">
        <p14:creationId xmlns:p14="http://schemas.microsoft.com/office/powerpoint/2010/main" val="289281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2294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gi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gi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gi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055900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3438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238351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15305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5959658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459646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107632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118023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556504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730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29837"/>
      </p:ext>
    </p:extLst>
  </p:cSld>
  <p:clrMapOvr>
    <a:masterClrMapping/>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78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949546362"/>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5573445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9159094"/>
      </p:ext>
    </p:extLst>
  </p:cSld>
  <p:clrMapOvr>
    <a:masterClrMapping/>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5053897"/>
      </p:ext>
    </p:extLst>
  </p:cSld>
  <p:clrMapOvr>
    <a:masterClrMapping/>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079890500"/>
      </p:ext>
    </p:extLst>
  </p:cSld>
  <p:clrMapOvr>
    <a:masterClrMapping/>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139289"/>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1789096"/>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78230006"/>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6622978"/>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02071463"/>
      </p:ext>
    </p:extLst>
  </p:cSld>
  <p:clrMapOvr>
    <a:masterClrMapping/>
  </p:clrMapOvr>
  <p:transition xmlns:p14="http://schemas.microsoft.com/office/powerpoint/2010/mai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01942"/>
      </p:ext>
    </p:extLst>
  </p:cSld>
  <p:clrMapOvr>
    <a:masterClrMapping/>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547265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670188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2158221509"/>
      </p:ext>
    </p:extLst>
  </p:cSld>
  <p:clrMapOvr>
    <a:masterClrMapping/>
  </p:clrMapOvr>
  <p:transition xmlns:p14="http://schemas.microsoft.com/office/powerpoint/2010/mai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3524017"/>
      </p:ext>
    </p:extLst>
  </p:cSld>
  <p:clrMapOvr>
    <a:masterClrMapping/>
  </p:clrMapOvr>
  <p:transition xmlns:p14="http://schemas.microsoft.com/office/powerpoint/2010/mai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39595195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49618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8482363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377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8892547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32431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4143032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051358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098975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149481"/>
      </p:ext>
    </p:extLst>
  </p:cSld>
  <p:clrMapOvr>
    <a:masterClrMapping/>
  </p:clrMapOvr>
  <p:transition xmlns:p14="http://schemas.microsoft.com/office/powerpoint/2010/mai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6258168"/>
      </p:ext>
    </p:extLst>
  </p:cSld>
  <p:clrMapOvr>
    <a:masterClrMapping/>
  </p:clrMapOvr>
  <p:transition xmlns:p14="http://schemas.microsoft.com/office/powerpoint/2010/mai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077611661"/>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pPr marL="33860"/>
              <a:t>‹#›</a:t>
            </a:fld>
            <a:endParaRPr lang="en-US" sz="2100" dirty="0"/>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151287429"/>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4289242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822776"/>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208335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4759097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13364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1124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677333" y="3234446"/>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65" name="Shape 65"/>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87415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65374" y="1916903"/>
            <a:ext cx="11525333" cy="3036267"/>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rgbClr val="435464"/>
              </a:buClr>
              <a:buFont typeface="Cabin"/>
              <a:buNone/>
              <a:defRPr sz="5300" b="0" i="0" u="none" strike="noStrike" cap="none">
                <a:solidFill>
                  <a:srgbClr val="435464"/>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5pPr>
            <a:lvl6pPr marL="0" marR="0" lvl="5" indent="744906"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6pPr>
            <a:lvl7pPr marL="0" marR="0" lvl="6" indent="92548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7pPr>
            <a:lvl8pPr marL="0" marR="0" lvl="7" indent="1060924"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8pPr>
            <a:lvl9pPr marL="0" marR="0" lvl="8" indent="1196360"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365374" y="4941090"/>
            <a:ext cx="11525333" cy="1214400"/>
          </a:xfrm>
          <a:prstGeom prst="rect">
            <a:avLst/>
          </a:prstGeom>
          <a:noFill/>
          <a:ln>
            <a:noFill/>
          </a:ln>
        </p:spPr>
        <p:txBody>
          <a:bodyPr lIns="121884" tIns="121884" rIns="121884" bIns="121884" anchor="t" anchorCtr="0"/>
          <a:lstStyle>
            <a:lvl1pPr marL="0" marR="0" lvl="0" indent="0"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5pPr>
            <a:lvl6pPr marL="1828400" marR="0" lvl="5"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6pPr>
            <a:lvl7pPr marL="2121848" marR="0" lvl="6" indent="135438"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7pPr>
            <a:lvl8pPr marL="2415297" marR="0" lvl="7" indent="112863"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8pPr>
            <a:lvl9pPr marL="2686169" marR="0" lvl="8"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968585" y="8691561"/>
            <a:ext cx="306667" cy="332267"/>
          </a:xfrm>
          <a:prstGeom prst="rect">
            <a:avLst/>
          </a:prstGeom>
          <a:noFill/>
          <a:ln>
            <a:noFill/>
          </a:ln>
        </p:spPr>
        <p:txBody>
          <a:bodyPr lIns="57144" tIns="57144" rIns="57144" bIns="57144" anchor="t" anchorCtr="0">
            <a:noAutofit/>
          </a:bodyPr>
          <a:lstStyle/>
          <a:p>
            <a:pPr algn="ctr" defTabSz="914243" fontAlgn="auto">
              <a:spcBef>
                <a:spcPts val="0"/>
              </a:spcBef>
              <a:spcAft>
                <a:spcPts val="0"/>
              </a:spcAft>
              <a:buClr>
                <a:srgbClr val="535353"/>
              </a:buClr>
              <a:buSzPct val="25000"/>
            </a:pPr>
            <a:fld id="{00000000-1234-1234-1234-123412341234}" type="slidenum">
              <a:rPr lang="en" sz="1600" kern="0" smtClean="0">
                <a:solidFill>
                  <a:srgbClr val="535353"/>
                </a:solidFill>
                <a:latin typeface="Cabin"/>
                <a:ea typeface="Cabin"/>
                <a:cs typeface="Cabin"/>
                <a:sym typeface="Cabin"/>
              </a:rPr>
              <a:pPr algn="ctr" defTabSz="914243" fontAlgn="auto">
                <a:spcBef>
                  <a:spcPts val="0"/>
                </a:spcBef>
                <a:spcAft>
                  <a:spcPts val="0"/>
                </a:spcAft>
                <a:buClr>
                  <a:srgbClr val="535353"/>
                </a:buClr>
                <a:buSzPct val="25000"/>
              </a:pPr>
              <a:t>‹#›</a:t>
            </a:fld>
            <a:endParaRPr lang="en" sz="16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2130221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75" name="Shape 7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1697685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85" name="Shape 8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25125359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4140532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4" name="Shape 94"/>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5" name="Shape 95"/>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565614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77333" y="3234446"/>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8" name="Shape 98"/>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22577"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2" y="6055909"/>
            <a:ext cx="2529067" cy="2478400"/>
          </a:xfrm>
          <a:prstGeom prst="rect">
            <a:avLst/>
          </a:prstGeom>
          <a:noFill/>
          <a:ln>
            <a:noFill/>
          </a:ln>
        </p:spPr>
      </p:pic>
    </p:spTree>
    <p:extLst>
      <p:ext uri="{BB962C8B-B14F-4D97-AF65-F5344CB8AC3E}">
        <p14:creationId xmlns:p14="http://schemas.microsoft.com/office/powerpoint/2010/main" val="3316368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03" name="Shape 103"/>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72295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4013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15" name="Shape 115"/>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2697088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7517152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636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2728630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59894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3593178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0017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40702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724328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331065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310732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374933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884" tIns="121884" rIns="121884" bIns="121884"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419297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8" y="8031214"/>
            <a:ext cx="906133" cy="870933"/>
          </a:xfrm>
          <a:prstGeom prst="rect">
            <a:avLst/>
          </a:prstGeom>
          <a:solidFill>
            <a:srgbClr val="FEFEFE"/>
          </a:solidFill>
          <a:ln>
            <a:noFill/>
          </a:ln>
        </p:spPr>
        <p:txBody>
          <a:bodyPr lIns="101578" tIns="50791" rIns="101578" bIns="50791" anchor="ctr" anchorCtr="0">
            <a:noAutofit/>
          </a:bodyPr>
          <a:lstStyle/>
          <a:p>
            <a:pPr algn="ctr" defTabSz="914282"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763778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92"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45" y="1855615"/>
            <a:ext cx="7332485" cy="5346348"/>
          </a:xfrm>
        </p:spPr>
        <p:txBody>
          <a:bodyPr/>
          <a:lstStyle/>
          <a:p>
            <a:endParaRPr lang="en-US"/>
          </a:p>
        </p:txBody>
      </p:sp>
    </p:spTree>
    <p:extLst>
      <p:ext uri="{BB962C8B-B14F-4D97-AF65-F5344CB8AC3E}">
        <p14:creationId xmlns:p14="http://schemas.microsoft.com/office/powerpoint/2010/main" val="4231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292891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902729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4" y="1969022"/>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820110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90306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906" tIns="121906" rIns="121906" bIns="121906"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7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573"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341"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1109"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9849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01269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0603690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4" y="1896533"/>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9883918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385295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5665108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32745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906" tIns="121906" rIns="121906" bIns="121906"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21316708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7" y="8031214"/>
            <a:ext cx="906133" cy="870933"/>
          </a:xfrm>
          <a:prstGeom prst="rect">
            <a:avLst/>
          </a:prstGeom>
          <a:solidFill>
            <a:srgbClr val="FEFEFE"/>
          </a:solidFill>
          <a:ln>
            <a:noFill/>
          </a:ln>
        </p:spPr>
        <p:txBody>
          <a:bodyPr lIns="101596" tIns="50798" rIns="101596" bIns="50798"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355851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85"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38" y="1855612"/>
            <a:ext cx="7332485" cy="5346348"/>
          </a:xfrm>
        </p:spPr>
        <p:txBody>
          <a:bodyPr/>
          <a:lstStyle/>
          <a:p>
            <a:endParaRPr lang="en-US"/>
          </a:p>
        </p:txBody>
      </p:sp>
    </p:spTree>
    <p:extLst>
      <p:ext uri="{BB962C8B-B14F-4D97-AF65-F5344CB8AC3E}">
        <p14:creationId xmlns:p14="http://schemas.microsoft.com/office/powerpoint/2010/main" val="6943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20585"/>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741958"/>
      </p:ext>
    </p:extLst>
  </p:cSld>
  <p:clrMapOvr>
    <a:masterClrMapping/>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8574307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0641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217555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78078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60808927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445706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317515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553838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5070143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818940"/>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0761839"/>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1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3649248"/>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580228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64454915"/>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30305201"/>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6924153"/>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542731839"/>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773787"/>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2515461"/>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77627783"/>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615688583"/>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14550206"/>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516011"/>
      </p:ext>
    </p:extLst>
  </p:cSld>
  <p:clrMapOvr>
    <a:masterClrMapping/>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4994403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337747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152204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55003"/>
      </p:ext>
    </p:extLst>
  </p:cSld>
  <p:clrMapOvr>
    <a:masterClrMapping/>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0371135"/>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slideLayout" Target="../slideLayouts/slideLayout136.xml"/><Relationship Id="rId13" Type="http://schemas.openxmlformats.org/officeDocument/2006/relationships/slideLayout" Target="../slideLayouts/slideLayout137.xml"/><Relationship Id="rId14" Type="http://schemas.openxmlformats.org/officeDocument/2006/relationships/slideLayout" Target="../slideLayouts/slideLayout138.xml"/><Relationship Id="rId15" Type="http://schemas.openxmlformats.org/officeDocument/2006/relationships/theme" Target="../theme/theme10.xml"/><Relationship Id="rId16" Type="http://schemas.openxmlformats.org/officeDocument/2006/relationships/image" Target="../media/image1.png"/><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theme" Target="../theme/theme4.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theme" Target="../theme/theme5.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theme" Target="../theme/theme6.xml"/><Relationship Id="rId19" Type="http://schemas.openxmlformats.org/officeDocument/2006/relationships/image" Target="../media/image1.pn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theme" Target="../theme/theme7.xml"/><Relationship Id="rId14" Type="http://schemas.openxmlformats.org/officeDocument/2006/relationships/image" Target="../media/image1.png"/><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9" Type="http://schemas.openxmlformats.org/officeDocument/2006/relationships/slideLayout" Target="../slideLayouts/slideLayout94.xml"/><Relationship Id="rId10"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slideLayout" Target="../slideLayouts/slideLayout109.xml"/><Relationship Id="rId13" Type="http://schemas.openxmlformats.org/officeDocument/2006/relationships/slideLayout" Target="../slideLayouts/slideLayout110.xml"/><Relationship Id="rId14" Type="http://schemas.openxmlformats.org/officeDocument/2006/relationships/slideLayout" Target="../slideLayouts/slideLayout111.xml"/><Relationship Id="rId15" Type="http://schemas.openxmlformats.org/officeDocument/2006/relationships/slideLayout" Target="../slideLayouts/slideLayout112.xml"/><Relationship Id="rId16" Type="http://schemas.openxmlformats.org/officeDocument/2006/relationships/slideLayout" Target="../slideLayouts/slideLayout113.xml"/><Relationship Id="rId17" Type="http://schemas.openxmlformats.org/officeDocument/2006/relationships/theme" Target="../theme/theme8.xml"/><Relationship Id="rId18" Type="http://schemas.openxmlformats.org/officeDocument/2006/relationships/image" Target="../media/image1.png"/><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916" r:id="rId15"/>
    <p:sldLayoutId id="2147483917" r:id="rId16"/>
    <p:sldLayoutId id="2147483981"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sz="2400" dirty="0">
                <a:solidFill>
                  <a:srgbClr val="7D868C"/>
                </a:solidFill>
                <a:latin typeface="Arial"/>
              </a:rPr>
              <a:t>©2016 Chef Software Inc</a:t>
            </a:r>
            <a:r>
              <a:rPr lang="en-US" sz="2400" dirty="0">
                <a:solidFill>
                  <a:srgbClr val="3E4346"/>
                </a:solidFill>
                <a:latin typeface="Arial"/>
              </a:rPr>
              <a:t>.</a:t>
            </a:r>
          </a:p>
          <a:p>
            <a:pPr defTabSz="1219120" fontAlgn="auto">
              <a:spcBef>
                <a:spcPts val="0"/>
              </a:spcBef>
              <a:spcAft>
                <a:spcPts val="0"/>
              </a:spcAft>
              <a:defRPr/>
            </a:pPr>
            <a:endParaRPr lang="en-US" sz="2400"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sz="2400" dirty="0">
                <a:solidFill>
                  <a:srgbClr val="7F7F7F"/>
                </a:solidFill>
                <a:latin typeface="Arial"/>
              </a:rPr>
              <a:t>3-</a:t>
            </a:r>
            <a:fld id="{F0B79B2F-E1DD-4D43-95B3-EA08C411D807}" type="slidenum">
              <a:rPr lang="en-US" sz="2400" smtClean="0">
                <a:solidFill>
                  <a:srgbClr val="7F7F7F"/>
                </a:solidFill>
                <a:latin typeface="Arial"/>
              </a:rPr>
              <a:pPr algn="ctr" defTabSz="1219120" fontAlgn="auto">
                <a:spcBef>
                  <a:spcPts val="0"/>
                </a:spcBef>
                <a:spcAft>
                  <a:spcPts val="0"/>
                </a:spcAft>
                <a:defRPr/>
              </a:pPr>
              <a:t>‹#›</a:t>
            </a:fld>
            <a:endParaRPr lang="en-US" sz="2400" dirty="0">
              <a:solidFill>
                <a:srgbClr val="7F7F7F"/>
              </a:solidFill>
              <a:latin typeface="Arial"/>
            </a:endParaRPr>
          </a:p>
        </p:txBody>
      </p:sp>
    </p:spTree>
    <p:extLst>
      <p:ext uri="{BB962C8B-B14F-4D97-AF65-F5344CB8AC3E}">
        <p14:creationId xmlns:p14="http://schemas.microsoft.com/office/powerpoint/2010/main" val="278782862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Lst>
  <p:transition xmlns:p14="http://schemas.microsoft.com/office/powerpoint/2010/mai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915" r:id="rId10"/>
    <p:sldLayoutId id="2147483936" r:id="rId11"/>
    <p:sldLayoutId id="2147483998"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77335" y="1841633"/>
            <a:ext cx="14901333" cy="5767998"/>
          </a:xfrm>
          <a:prstGeom prst="rect">
            <a:avLst/>
          </a:prstGeom>
          <a:noFill/>
          <a:ln>
            <a:noFill/>
          </a:ln>
        </p:spPr>
        <p:txBody>
          <a:bodyPr lIns="121884" tIns="121884" rIns="121884" bIns="121884"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0718431"/>
      </p:ext>
    </p:extLst>
  </p:cSld>
  <p:clrMap bg1="lt1" tx1="dk1" bg2="dk2" tx2="lt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77" r:id="rId5"/>
    <p:sldLayoutId id="2147483878" r:id="rId6"/>
    <p:sldLayoutId id="2147483879" r:id="rId7"/>
    <p:sldLayoutId id="2147483880" r:id="rId8"/>
    <p:sldLayoutId id="2147483881" r:id="rId9"/>
    <p:sldLayoutId id="2147483883" r:id="rId10"/>
    <p:sldLayoutId id="21474838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8662097"/>
      </p:ext>
    </p:extLst>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73756391"/>
      </p:ext>
    </p:extLst>
  </p:cSld>
  <p:clrMap bg1="lt1" tx1="dk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39911220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82"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22428806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47638987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80146171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6.png"/><Relationship Id="rId3"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8.png"/><Relationship Id="rId3" Type="http://schemas.openxmlformats.org/officeDocument/2006/relationships/image" Target="../media/image2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43.xml"/><Relationship Id="rId2" Type="http://schemas.openxmlformats.org/officeDocument/2006/relationships/hyperlink" Target="http://inspec.io/"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3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7.xml"/><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9.xml"/><Relationship Id="rId5" Type="http://schemas.openxmlformats.org/officeDocument/2006/relationships/image" Target="../media/image34.png"/><Relationship Id="rId1" Type="http://schemas.microsoft.com/office/2007/relationships/media" Target="../media/media2.mp4"/><Relationship Id="rId2"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10.xml"/><Relationship Id="rId5" Type="http://schemas.openxmlformats.org/officeDocument/2006/relationships/image" Target="../media/image36.png"/><Relationship Id="rId1" Type="http://schemas.microsoft.com/office/2007/relationships/media" Target="../media/media3.mp4"/><Relationship Id="rId2" Type="http://schemas.openxmlformats.org/officeDocument/2006/relationships/video" Target="../media/media3.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jpg"/><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jpg"/><Relationship Id="rId1" Type="http://schemas.openxmlformats.org/officeDocument/2006/relationships/slideLayout" Target="../slideLayouts/slideLayout55.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jpg"/><Relationship Id="rId1" Type="http://schemas.openxmlformats.org/officeDocument/2006/relationships/slideLayout" Target="../slideLayouts/slideLayout55.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64.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 Type="http://schemas.openxmlformats.org/officeDocument/2006/relationships/slideLayout" Target="../slideLayouts/slideLayout64.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slideLayout" Target="../slideLayouts/slideLayout58.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6.xml"/><Relationship Id="rId2"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19.png"/><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66.xml"/><Relationship Id="rId2"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2.png"/><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hyperlink" Target="https://nvd.nist.gov/cvss.cfm" TargetMode="External"/><Relationship Id="rId1" Type="http://schemas.openxmlformats.org/officeDocument/2006/relationships/slideLayout" Target="../slideLayouts/slideLayout40.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4.png"/><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229173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85532" y="2374900"/>
            <a:ext cx="13684937" cy="4394200"/>
            <a:chOff x="1946462" y="2374900"/>
            <a:chExt cx="13684937" cy="4394200"/>
          </a:xfrm>
        </p:grpSpPr>
        <p:pic>
          <p:nvPicPr>
            <p:cNvPr id="2" name="Picture 1" descr="Screen_Shot_2017-01-25_at_1_47_17_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6462" y="3797300"/>
              <a:ext cx="3517900" cy="15494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8092" y="2374900"/>
              <a:ext cx="4445000" cy="4394200"/>
            </a:xfrm>
            <a:prstGeom prst="rect">
              <a:avLst/>
            </a:prstGeom>
          </p:spPr>
        </p:pic>
        <p:sp>
          <p:nvSpPr>
            <p:cNvPr id="4" name="TextBox 3"/>
            <p:cNvSpPr txBox="1"/>
            <p:nvPr/>
          </p:nvSpPr>
          <p:spPr>
            <a:xfrm>
              <a:off x="11893176" y="3417838"/>
              <a:ext cx="3738223" cy="2308324"/>
            </a:xfrm>
            <a:prstGeom prst="rect">
              <a:avLst/>
            </a:prstGeom>
            <a:noFill/>
          </p:spPr>
          <p:txBody>
            <a:bodyPr wrap="none" rtlCol="0">
              <a:spAutoFit/>
            </a:bodyPr>
            <a:lstStyle/>
            <a:p>
              <a:r>
                <a:rPr lang="en-US" sz="3600" b="1" dirty="0" smtClean="0"/>
                <a:t>Login Directly</a:t>
              </a:r>
            </a:p>
            <a:p>
              <a:endParaRPr lang="en-US" sz="3600" dirty="0"/>
            </a:p>
            <a:p>
              <a:r>
                <a:rPr lang="en-US" sz="3600" dirty="0" smtClean="0">
                  <a:latin typeface="Consolas"/>
                  <a:cs typeface="Consolas"/>
                </a:rPr>
                <a:t>Login:    chef</a:t>
              </a:r>
            </a:p>
            <a:p>
              <a:r>
                <a:rPr lang="en-US" sz="3600" dirty="0" smtClean="0">
                  <a:latin typeface="Consolas"/>
                  <a:cs typeface="Consolas"/>
                </a:rPr>
                <a:t>Password: chef</a:t>
              </a:r>
            </a:p>
          </p:txBody>
        </p:sp>
      </p:grpSp>
    </p:spTree>
    <p:extLst>
      <p:ext uri="{BB962C8B-B14F-4D97-AF65-F5344CB8AC3E}">
        <p14:creationId xmlns:p14="http://schemas.microsoft.com/office/powerpoint/2010/main" val="277406467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100" dirty="0"/>
              <a:t>Instance           Driver  </a:t>
            </a:r>
            <a:r>
              <a:rPr lang="en-US" sz="2100" dirty="0" err="1"/>
              <a:t>Provisioner</a:t>
            </a:r>
            <a:r>
              <a:rPr lang="en-US" sz="2100" dirty="0"/>
              <a:t>  Verifier  Transport  Last Action    Last Error                                         </a:t>
            </a:r>
          </a:p>
          <a:p>
            <a:r>
              <a:rPr lang="en-US" sz="2100" dirty="0"/>
              <a:t>default-centos</a:t>
            </a:r>
            <a:r>
              <a:rPr lang="en-US" sz="2100" dirty="0" smtClean="0"/>
              <a:t>-68  </a:t>
            </a:r>
            <a:r>
              <a:rPr lang="en-US" sz="2100" dirty="0" err="1"/>
              <a:t>Docker</a:t>
            </a:r>
            <a:r>
              <a:rPr lang="en-US" sz="2100" dirty="0"/>
              <a:t>  </a:t>
            </a:r>
            <a:r>
              <a:rPr lang="en-US" sz="2100" dirty="0" err="1"/>
              <a:t>ChefZero</a:t>
            </a:r>
            <a:r>
              <a:rPr lang="en-US" sz="2100" dirty="0"/>
              <a:t>     </a:t>
            </a:r>
            <a:r>
              <a:rPr lang="en-US" sz="2100" dirty="0" err="1"/>
              <a:t>Inspec</a:t>
            </a:r>
            <a:r>
              <a:rPr lang="en-US" sz="2100" dirty="0"/>
              <a:t>    </a:t>
            </a:r>
            <a:r>
              <a:rPr lang="en-US" sz="2100" dirty="0" err="1"/>
              <a:t>Ssh</a:t>
            </a:r>
            <a:r>
              <a:rPr lang="en-US" sz="21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2416382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47500" lnSpcReduction="20000"/>
          </a:bodyPr>
          <a:lstStyle/>
          <a:p>
            <a:r>
              <a:rPr lang="mr-IN" sz="2100" dirty="0"/>
              <a:t>Chef Delivery                                                                                                                  </a:t>
            </a:r>
          </a:p>
          <a:p>
            <a:r>
              <a:rPr lang="mr-IN" sz="2100" dirty="0"/>
              <a:t>Running Smoke Phase                                                                                                            </a:t>
            </a:r>
          </a:p>
          <a:p>
            <a:r>
              <a:rPr lang="mr-IN" sz="2100" dirty="0"/>
              <a:t>-----&gt; Starting Kitchen (v1.14.2)                                                                                              </a:t>
            </a:r>
          </a:p>
          <a:p>
            <a:r>
              <a:rPr lang="mr-IN" sz="2100" dirty="0"/>
              <a:t>-----&gt; Creating &lt;default-centos</a:t>
            </a:r>
            <a:r>
              <a:rPr lang="mr-IN" sz="2100" dirty="0" smtClean="0"/>
              <a:t>-</a:t>
            </a:r>
            <a:r>
              <a:rPr lang="is-IS" sz="2100" dirty="0" smtClean="0"/>
              <a:t>68</a:t>
            </a:r>
            <a:r>
              <a:rPr lang="mr-IN" sz="2100" dirty="0" smtClean="0"/>
              <a:t>&gt;</a:t>
            </a:r>
            <a:r>
              <a:rPr lang="mr-IN" sz="2100" dirty="0"/>
              <a:t>...                                                                                         </a:t>
            </a:r>
          </a:p>
          <a:p>
            <a:r>
              <a:rPr lang="mr-IN" sz="2100" dirty="0"/>
              <a:t>       Sending build context to Docker daemon 193.5 kB                                                                         </a:t>
            </a:r>
          </a:p>
          <a:p>
            <a:r>
              <a:rPr lang="mr-IN" sz="2100" dirty="0"/>
              <a:t>       Step 1 : FROM centos:centos7                                                                                            </a:t>
            </a:r>
          </a:p>
          <a:p>
            <a:r>
              <a:rPr lang="mr-IN" sz="2100" dirty="0"/>
              <a:t> </a:t>
            </a:r>
            <a:r>
              <a:rPr lang="en-US" sz="2100" dirty="0" smtClean="0"/>
              <a:t>...</a:t>
            </a:r>
          </a:p>
          <a:p>
            <a:r>
              <a:rPr lang="mr-IN" sz="2100" dirty="0"/>
              <a:t>-----&gt; Verifying &lt;default-centos</a:t>
            </a:r>
            <a:r>
              <a:rPr lang="mr-IN" sz="2100" dirty="0" smtClean="0"/>
              <a:t>-</a:t>
            </a:r>
            <a:r>
              <a:rPr lang="is-IS" sz="2100" dirty="0" smtClean="0"/>
              <a:t>68</a:t>
            </a:r>
            <a:r>
              <a:rPr lang="mr-IN" sz="2100" dirty="0" smtClean="0"/>
              <a:t>&gt;</a:t>
            </a:r>
            <a:r>
              <a:rPr lang="mr-IN" sz="2100" dirty="0"/>
              <a:t>...                                                                                        </a:t>
            </a:r>
          </a:p>
          <a:p>
            <a:r>
              <a:rPr lang="mr-IN" sz="2100" dirty="0"/>
              <a:t>       Loaded                                                                                                                  </a:t>
            </a:r>
          </a:p>
          <a:p>
            <a:r>
              <a:rPr lang="mr-IN" sz="2100" dirty="0"/>
              <a:t>                                                                                                                               </a:t>
            </a:r>
          </a:p>
          <a:p>
            <a:r>
              <a:rPr lang="mr-IN" sz="2100" dirty="0"/>
              <a:t>Target:  ssh://kitchen@localhost:32768                                                                                         </a:t>
            </a:r>
          </a:p>
          <a:p>
            <a:r>
              <a:rPr lang="mr-IN" sz="2100" dirty="0"/>
              <a:t>                                                                                                                               </a:t>
            </a:r>
          </a:p>
          <a:p>
            <a:r>
              <a:rPr lang="mr-IN" sz="2100" dirty="0"/>
              <a:t>                                                                                                                               </a:t>
            </a:r>
          </a:p>
          <a:p>
            <a:r>
              <a:rPr lang="mr-IN" sz="2100" dirty="0"/>
              <a:t>  User root                                                                                                                    </a:t>
            </a:r>
          </a:p>
          <a:p>
            <a:r>
              <a:rPr lang="mr-IN" sz="2100" dirty="0"/>
              <a:t>     ✔  should exist                                                                                                           </a:t>
            </a:r>
          </a:p>
          <a:p>
            <a:r>
              <a:rPr lang="mr-IN" sz="2100" dirty="0"/>
              <a:t>     ↺  This is an example test, replace with your own test.                                                                   </a:t>
            </a:r>
          </a:p>
          <a:p>
            <a:r>
              <a:rPr lang="mr-IN" sz="2100" dirty="0"/>
              <a:t>  Port 80                                                                                                                      </a:t>
            </a:r>
          </a:p>
          <a:p>
            <a:r>
              <a:rPr lang="mr-IN" sz="2100" dirty="0"/>
              <a:t>     ✔  should not be listening                                                                                                </a:t>
            </a:r>
          </a:p>
          <a:p>
            <a:r>
              <a:rPr lang="mr-IN" sz="2100" dirty="0"/>
              <a:t>     ↺  This is an example test, replace with your own test.                                                                   </a:t>
            </a:r>
          </a:p>
          <a:p>
            <a:r>
              <a:rPr lang="mr-IN" sz="2100" dirty="0"/>
              <a:t>                                                                                                                               </a:t>
            </a:r>
          </a:p>
          <a:p>
            <a:r>
              <a:rPr lang="mr-IN" sz="2100" dirty="0"/>
              <a:t>Test Summary: 2 successful, 0 failures, 2 skipped                                                                              </a:t>
            </a:r>
          </a:p>
          <a:p>
            <a:r>
              <a:rPr lang="mr-IN" sz="2100" dirty="0"/>
              <a:t>       Finished verifying &lt;default-centos</a:t>
            </a:r>
            <a:r>
              <a:rPr lang="mr-IN" sz="2100" dirty="0" smtClean="0"/>
              <a:t>-</a:t>
            </a:r>
            <a:r>
              <a:rPr lang="is-IS" sz="2100" dirty="0" smtClean="0"/>
              <a:t>68</a:t>
            </a:r>
            <a:r>
              <a:rPr lang="mr-IN" sz="2100" dirty="0" smtClean="0"/>
              <a:t>&gt; </a:t>
            </a:r>
            <a:r>
              <a:rPr lang="mr-IN" sz="2100" dirty="0"/>
              <a:t>(0m0.45s).                                                                       </a:t>
            </a:r>
          </a:p>
          <a:p>
            <a:r>
              <a:rPr lang="mr-IN" sz="2100" dirty="0"/>
              <a:t>-----&gt; Kitchen is finished. (1m4.44s) </a:t>
            </a:r>
            <a:endParaRPr lang="en-US" sz="21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129826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7284762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package </a:t>
            </a:r>
            <a:r>
              <a:rPr lang="en-US" sz="3600" dirty="0" smtClean="0">
                <a:solidFill>
                  <a:srgbClr val="FFFFFF"/>
                </a:solidFill>
              </a:rPr>
              <a:t>resource </a:t>
            </a:r>
            <a:r>
              <a:rPr lang="en-US" sz="3600" dirty="0">
                <a:solidFill>
                  <a:srgbClr val="FFFFFF"/>
                </a:solidFill>
              </a:rPr>
              <a:t>to test if the named package and/or package version is installed on the system.</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service resource to test if the named service is installed, running and/or enabled.</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port </a:t>
            </a:r>
            <a:r>
              <a:rPr lang="en-US" sz="3600" dirty="0" err="1">
                <a:solidFill>
                  <a:srgbClr val="FFFFFF"/>
                </a:solidFill>
              </a:rPr>
              <a:t>InSpec</a:t>
            </a:r>
            <a:r>
              <a:rPr lang="en-US" sz="3600" dirty="0">
                <a:solidFill>
                  <a:srgbClr val="FFFFFF"/>
                </a:solidFill>
              </a:rPr>
              <a:t> audit resource to test basic port properties, such as port, process, if it’s listening.</a:t>
            </a:r>
          </a:p>
        </p:txBody>
      </p:sp>
    </p:spTree>
    <p:extLst>
      <p:ext uri="{BB962C8B-B14F-4D97-AF65-F5344CB8AC3E}">
        <p14:creationId xmlns:p14="http://schemas.microsoft.com/office/powerpoint/2010/main" val="320746480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8779409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73396706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4270622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3720969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2537" y="791883"/>
            <a:ext cx="8750926" cy="7560235"/>
            <a:chOff x="4069346" y="791883"/>
            <a:chExt cx="8750926" cy="7560235"/>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9346" y="791883"/>
              <a:ext cx="3690989" cy="7560235"/>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6072" y="1860550"/>
              <a:ext cx="4394200" cy="5422900"/>
            </a:xfrm>
            <a:prstGeom prst="rect">
              <a:avLst/>
            </a:prstGeom>
          </p:spPr>
        </p:pic>
      </p:grpSp>
    </p:spTree>
    <p:extLst>
      <p:ext uri="{BB962C8B-B14F-4D97-AF65-F5344CB8AC3E}">
        <p14:creationId xmlns:p14="http://schemas.microsoft.com/office/powerpoint/2010/main" val="206882590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262430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20900784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5936016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3254303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3893393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3778416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600" dirty="0" err="1" smtClean="0"/>
              <a:t>InSpec</a:t>
            </a:r>
            <a:r>
              <a:rPr lang="en-US" sz="2600" dirty="0" smtClean="0"/>
              <a:t> Website, includes tutorials </a:t>
            </a:r>
            <a:r>
              <a:rPr lang="en-US" sz="2600" dirty="0"/>
              <a:t>and docs - </a:t>
            </a:r>
            <a:r>
              <a:rPr lang="en-US" sz="2600" dirty="0">
                <a:hlinkClick r:id="rId2"/>
              </a:rPr>
              <a:t>http://inspec.io</a:t>
            </a:r>
            <a:r>
              <a:rPr lang="en-US" sz="2600" dirty="0" smtClean="0">
                <a:hlinkClick r:id="rId2"/>
              </a:rPr>
              <a:t>/</a:t>
            </a:r>
            <a:endParaRPr lang="en-US" sz="2600" dirty="0" smtClean="0"/>
          </a:p>
          <a:p>
            <a:r>
              <a:rPr lang="en-US" sz="2600" dirty="0" smtClean="0"/>
              <a:t>#</a:t>
            </a:r>
            <a:r>
              <a:rPr lang="en-US" sz="2600" dirty="0" err="1" smtClean="0"/>
              <a:t>inspec</a:t>
            </a:r>
            <a:r>
              <a:rPr lang="en-US" sz="2600" dirty="0" smtClean="0"/>
              <a:t> channel of the Chef </a:t>
            </a:r>
            <a:r>
              <a:rPr lang="en-US" sz="2600" dirty="0"/>
              <a:t>Community Slack - </a:t>
            </a:r>
            <a:r>
              <a:rPr lang="en-US" sz="2600" dirty="0">
                <a:hlinkClick r:id="rId3"/>
              </a:rPr>
              <a:t>http://community-slack.chef.io</a:t>
            </a:r>
            <a:r>
              <a:rPr lang="en-US" sz="2600" dirty="0" smtClean="0">
                <a:hlinkClick r:id="rId3"/>
              </a:rPr>
              <a:t>/</a:t>
            </a:r>
            <a:endParaRPr lang="en-US" sz="2600" dirty="0" smtClean="0"/>
          </a:p>
          <a:p>
            <a:r>
              <a:rPr lang="en-US" sz="2600" dirty="0" err="1" smtClean="0"/>
              <a:t>InSpec</a:t>
            </a:r>
            <a:r>
              <a:rPr lang="en-US" sz="2600" dirty="0" smtClean="0"/>
              <a:t> category of the Chef </a:t>
            </a:r>
            <a:r>
              <a:rPr lang="en-US" sz="2600" dirty="0"/>
              <a:t>Mailing List - </a:t>
            </a:r>
            <a:r>
              <a:rPr lang="en-US" sz="2600" dirty="0">
                <a:hlinkClick r:id="rId4"/>
              </a:rPr>
              <a:t>https://discourse.chef.io/c/</a:t>
            </a:r>
            <a:r>
              <a:rPr lang="en-US" sz="2600" dirty="0" smtClean="0">
                <a:hlinkClick r:id="rId4"/>
              </a:rPr>
              <a:t>inspec</a:t>
            </a:r>
            <a:r>
              <a:rPr lang="en-US" sz="2600" dirty="0" smtClean="0"/>
              <a:t> </a:t>
            </a:r>
          </a:p>
          <a:p>
            <a:r>
              <a:rPr lang="en-US" sz="2600" dirty="0" smtClean="0"/>
              <a:t>Compliance Profiles on the </a:t>
            </a:r>
            <a:r>
              <a:rPr lang="en-US" sz="2600" dirty="0"/>
              <a:t>Supermarket - </a:t>
            </a:r>
            <a:r>
              <a:rPr lang="en-US" sz="2600" dirty="0">
                <a:hlinkClick r:id="rId5"/>
              </a:rPr>
              <a:t>https://supermarket.chef.io/tools?type=</a:t>
            </a:r>
            <a:r>
              <a:rPr lang="en-US" sz="2600" dirty="0" smtClean="0">
                <a:hlinkClick r:id="rId5"/>
              </a:rPr>
              <a:t>compliance_profile</a:t>
            </a:r>
            <a:r>
              <a:rPr lang="en-US" sz="2600" dirty="0" smtClean="0"/>
              <a:t> </a:t>
            </a:r>
          </a:p>
          <a:p>
            <a:r>
              <a:rPr lang="en-US" sz="2600" dirty="0" smtClean="0"/>
              <a:t>Open </a:t>
            </a:r>
            <a:r>
              <a:rPr lang="en-US" sz="2600" dirty="0"/>
              <a:t>Source Project - </a:t>
            </a:r>
            <a:r>
              <a:rPr lang="en-US" sz="2600" dirty="0">
                <a:hlinkClick r:id="rId6"/>
              </a:rPr>
              <a:t>https://github.com/chef/</a:t>
            </a:r>
            <a:r>
              <a:rPr lang="en-US" sz="2600" dirty="0" smtClean="0">
                <a:hlinkClick r:id="rId6"/>
              </a:rPr>
              <a:t>inspec</a:t>
            </a:r>
            <a:r>
              <a:rPr lang="en-US" sz="2600" dirty="0" smtClean="0"/>
              <a:t> </a:t>
            </a:r>
            <a:endParaRPr lang="en-US" sz="2600" dirty="0"/>
          </a:p>
        </p:txBody>
      </p:sp>
    </p:spTree>
    <p:extLst>
      <p:ext uri="{BB962C8B-B14F-4D97-AF65-F5344CB8AC3E}">
        <p14:creationId xmlns:p14="http://schemas.microsoft.com/office/powerpoint/2010/main" val="13713901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pPr marL="457200" indent="-457200">
              <a:buFont typeface="Wingdings" charset="2"/>
              <a:buChar char="ü"/>
            </a:pPr>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8233744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1027103090"/>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8982764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9734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95717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27427798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2857541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41825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dirty="0" smtClean="0">
                <a:solidFill>
                  <a:schemeClr val="accent2"/>
                </a:solidFill>
              </a:rPr>
              <a:t>Infrastructure as Code</a:t>
            </a:r>
            <a:endParaRPr lang="en-US" dirty="0">
              <a:solidFill>
                <a:schemeClr val="accent2"/>
              </a:solidFill>
            </a:endParaRPr>
          </a:p>
        </p:txBody>
      </p:sp>
      <p:sp>
        <p:nvSpPr>
          <p:cNvPr id="478" name="Shape 478"/>
          <p:cNvSpPr txBox="1">
            <a:spLocks noGrp="1"/>
          </p:cNvSpPr>
          <p:nvPr>
            <p:ph type="body" idx="1"/>
          </p:nvPr>
        </p:nvSpPr>
        <p:spPr>
          <a:prstGeom prst="rect">
            <a:avLst/>
          </a:prstGeom>
        </p:spPr>
        <p:txBody>
          <a:bodyPr lIns="121879" tIns="121879" rIns="121879" bIns="121879" anchor="t" anchorCtr="0">
            <a:noAutofit/>
          </a:bodyPr>
          <a:lstStyle/>
          <a:p>
            <a:pPr marL="812587" indent="-406293">
              <a:spcBef>
                <a:spcPts val="0"/>
              </a:spcBef>
              <a:spcAft>
                <a:spcPts val="1778"/>
              </a:spcAft>
              <a:buFont typeface="Raleway"/>
              <a:buChar char="●"/>
            </a:pPr>
            <a:r>
              <a:rPr lang="en-US" dirty="0" smtClean="0">
                <a:solidFill>
                  <a:schemeClr val="dk1"/>
                </a:solidFill>
              </a:rPr>
              <a:t>Programmatically provision and configure components</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Treat like any other code base</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Reconstruct business from code repository, data backup, and compute resources</a:t>
            </a:r>
            <a:endParaRPr lang="en-US" dirty="0">
              <a:solidFill>
                <a:schemeClr val="dk1"/>
              </a:solidFill>
            </a:endParaRPr>
          </a:p>
        </p:txBody>
      </p:sp>
      <p:sp>
        <p:nvSpPr>
          <p:cNvPr id="480" name="Shape 480"/>
          <p:cNvSpPr txBox="1"/>
          <p:nvPr/>
        </p:nvSpPr>
        <p:spPr>
          <a:xfrm>
            <a:off x="948268" y="6432585"/>
            <a:ext cx="7450667" cy="532267"/>
          </a:xfrm>
          <a:prstGeom prst="rect">
            <a:avLst/>
          </a:prstGeom>
          <a:noFill/>
          <a:ln>
            <a:noFill/>
          </a:ln>
        </p:spPr>
        <p:txBody>
          <a:bodyPr lIns="0" tIns="0" rIns="0" bIns="0" anchor="t" anchorCtr="0">
            <a:noAutofit/>
          </a:bodyPr>
          <a:lstStyle/>
          <a:p>
            <a:pPr defTabSz="1625244" fontAlgn="auto">
              <a:spcBef>
                <a:spcPts val="0"/>
              </a:spcBef>
              <a:spcAft>
                <a:spcPts val="0"/>
              </a:spcAft>
              <a:buSzPct val="25000"/>
            </a:pPr>
            <a:endParaRPr lang="en-US" sz="3200" b="1" kern="0" dirty="0">
              <a:solidFill>
                <a:srgbClr val="FFFFFF"/>
              </a:solidFill>
              <a:latin typeface="Raleway"/>
              <a:ea typeface="Raleway"/>
              <a:cs typeface="Raleway"/>
              <a:sym typeface="Raleway"/>
            </a:endParaRPr>
          </a:p>
        </p:txBody>
      </p:sp>
      <p:sp>
        <p:nvSpPr>
          <p:cNvPr id="482" name="Shape 482"/>
          <p:cNvSpPr txBox="1"/>
          <p:nvPr/>
        </p:nvSpPr>
        <p:spPr>
          <a:xfrm>
            <a:off x="948267" y="7555600"/>
            <a:ext cx="39632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3" name="Shape 483"/>
          <p:cNvSpPr txBox="1"/>
          <p:nvPr/>
        </p:nvSpPr>
        <p:spPr>
          <a:xfrm>
            <a:off x="5657333" y="7555600"/>
            <a:ext cx="28704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5" name="Shape 485"/>
          <p:cNvSpPr txBox="1"/>
          <p:nvPr/>
        </p:nvSpPr>
        <p:spPr>
          <a:xfrm>
            <a:off x="9273600" y="7555600"/>
            <a:ext cx="6139733"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1067" y="1985616"/>
            <a:ext cx="6334932" cy="517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3322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pPr>
              <a:buClr>
                <a:schemeClr val="accent1"/>
              </a:buClr>
              <a:buSzPct val="25000"/>
            </a:pPr>
            <a:r>
              <a:rPr lang="en-US" sz="4800" dirty="0">
                <a:latin typeface="Gill Sans"/>
                <a:ea typeface="Gill Sans"/>
                <a:cs typeface="Gill Sans"/>
                <a:sym typeface="Gill Sans"/>
              </a:rPr>
              <a:t>Infrastructure as Code</a:t>
            </a:r>
          </a:p>
        </p:txBody>
      </p:sp>
      <p:grpSp>
        <p:nvGrpSpPr>
          <p:cNvPr id="491" name="Shape 491"/>
          <p:cNvGrpSpPr/>
          <p:nvPr/>
        </p:nvGrpSpPr>
        <p:grpSpPr>
          <a:xfrm>
            <a:off x="776045" y="1893348"/>
            <a:ext cx="15211600" cy="1478485"/>
            <a:chOff x="436525" y="988787"/>
            <a:chExt cx="8556525" cy="415512"/>
          </a:xfrm>
        </p:grpSpPr>
        <p:sp>
          <p:nvSpPr>
            <p:cNvPr id="49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49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5316" fontAlgn="auto">
                <a:spcBef>
                  <a:spcPts val="0"/>
                </a:spcBef>
                <a:spcAft>
                  <a:spcPts val="0"/>
                </a:spcAft>
              </a:pPr>
              <a:endParaRPr sz="2000" b="1" kern="0">
                <a:solidFill>
                  <a:srgbClr val="000000"/>
                </a:solidFill>
                <a:latin typeface="Arial"/>
                <a:ea typeface="Arial"/>
                <a:cs typeface="Arial"/>
                <a:sym typeface="Arial"/>
              </a:endParaRPr>
            </a:p>
          </p:txBody>
        </p:sp>
      </p:grpSp>
      <p:sp>
        <p:nvSpPr>
          <p:cNvPr id="494" name="Shape 494"/>
          <p:cNvSpPr/>
          <p:nvPr/>
        </p:nvSpPr>
        <p:spPr>
          <a:xfrm>
            <a:off x="964267" y="2269245"/>
            <a:ext cx="4552000" cy="4898133"/>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5" name="Shape 495"/>
          <p:cNvSpPr/>
          <p:nvPr/>
        </p:nvSpPr>
        <p:spPr>
          <a:xfrm>
            <a:off x="5755893" y="2269244"/>
            <a:ext cx="4552000"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6" name="Shape 496"/>
          <p:cNvSpPr/>
          <p:nvPr/>
        </p:nvSpPr>
        <p:spPr>
          <a:xfrm>
            <a:off x="10516621" y="2269244"/>
            <a:ext cx="4551998"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7" name="Shape 497"/>
          <p:cNvSpPr txBox="1"/>
          <p:nvPr/>
        </p:nvSpPr>
        <p:spPr>
          <a:xfrm>
            <a:off x="964313" y="3041538"/>
            <a:ext cx="4552000" cy="1987200"/>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498" name="Shape 498"/>
          <p:cNvSpPr txBox="1"/>
          <p:nvPr/>
        </p:nvSpPr>
        <p:spPr>
          <a:xfrm>
            <a:off x="5755936" y="3041538"/>
            <a:ext cx="4552000"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499" name="Shape 499"/>
          <p:cNvSpPr/>
          <p:nvPr/>
        </p:nvSpPr>
        <p:spPr>
          <a:xfrm>
            <a:off x="964313"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0" name="Shape 500"/>
          <p:cNvSpPr txBox="1"/>
          <p:nvPr/>
        </p:nvSpPr>
        <p:spPr>
          <a:xfrm>
            <a:off x="1160700"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BUILD</a:t>
            </a:r>
          </a:p>
        </p:txBody>
      </p:sp>
      <p:sp>
        <p:nvSpPr>
          <p:cNvPr id="501" name="Shape 501"/>
          <p:cNvSpPr/>
          <p:nvPr/>
        </p:nvSpPr>
        <p:spPr>
          <a:xfrm>
            <a:off x="5755936"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2" name="Shape 502"/>
          <p:cNvSpPr txBox="1"/>
          <p:nvPr/>
        </p:nvSpPr>
        <p:spPr>
          <a:xfrm>
            <a:off x="5952325"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DEPLOY</a:t>
            </a:r>
          </a:p>
        </p:txBody>
      </p:sp>
      <p:sp>
        <p:nvSpPr>
          <p:cNvPr id="503" name="Shape 503"/>
          <p:cNvSpPr/>
          <p:nvPr/>
        </p:nvSpPr>
        <p:spPr>
          <a:xfrm>
            <a:off x="10516660"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4" name="Shape 504"/>
          <p:cNvSpPr txBox="1"/>
          <p:nvPr/>
        </p:nvSpPr>
        <p:spPr>
          <a:xfrm>
            <a:off x="10713049"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MANAGE</a:t>
            </a:r>
          </a:p>
        </p:txBody>
      </p:sp>
      <p:sp>
        <p:nvSpPr>
          <p:cNvPr id="505" name="Shape 505"/>
          <p:cNvSpPr txBox="1"/>
          <p:nvPr/>
        </p:nvSpPr>
        <p:spPr>
          <a:xfrm>
            <a:off x="10516642" y="3041520"/>
            <a:ext cx="4426133"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spTree>
    <p:extLst>
      <p:ext uri="{BB962C8B-B14F-4D97-AF65-F5344CB8AC3E}">
        <p14:creationId xmlns:p14="http://schemas.microsoft.com/office/powerpoint/2010/main" val="6491693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unit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unit </a:t>
            </a:r>
            <a:r>
              <a:rPr lang="en-US" dirty="0">
                <a:solidFill>
                  <a:schemeClr val="dk1"/>
                </a:solidFill>
              </a:rPr>
              <a:t>tests</a:t>
            </a:r>
          </a:p>
          <a:p>
            <a:pPr marL="812587" indent="-406293">
              <a:spcAft>
                <a:spcPts val="1778"/>
              </a:spcAft>
              <a:buFont typeface="Raleway"/>
              <a:buChar char="●"/>
            </a:pPr>
            <a:r>
              <a:rPr lang="en-US" dirty="0" smtClean="0">
                <a:solidFill>
                  <a:schemeClr val="dk1"/>
                </a:solidFill>
              </a:rPr>
              <a:t>Run </a:t>
            </a:r>
            <a:r>
              <a:rPr lang="en-US" dirty="0">
                <a:solidFill>
                  <a:schemeClr val="dk1"/>
                </a:solidFill>
              </a:rPr>
              <a:t>some integration/acceptance </a:t>
            </a:r>
            <a:r>
              <a:rPr lang="en-US" dirty="0" smtClean="0">
                <a:solidFill>
                  <a:schemeClr val="dk1"/>
                </a:solidFill>
              </a:rPr>
              <a:t>tests</a:t>
            </a: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3484316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633643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102003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2897269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49" y="1819023"/>
            <a:ext cx="9788384" cy="5505964"/>
          </a:xfrm>
          <a:prstGeom prst="rect">
            <a:avLst/>
          </a:prstGeom>
        </p:spPr>
      </p:pic>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9648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Nathen </a:t>
            </a:r>
            <a:r>
              <a:rPr lang="mr-IN" dirty="0" smtClean="0"/>
              <a:t>–</a:t>
            </a:r>
            <a:r>
              <a:rPr lang="en-US" dirty="0" smtClean="0"/>
              <a:t> Start the recording!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468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5" name="Picture 24"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51" y="1819019"/>
            <a:ext cx="9773717" cy="6428436"/>
          </a:xfrm>
          <a:prstGeom prst="rect">
            <a:avLst/>
          </a:prstGeom>
        </p:spPr>
      </p:pic>
    </p:spTree>
    <p:extLst>
      <p:ext uri="{BB962C8B-B14F-4D97-AF65-F5344CB8AC3E}">
        <p14:creationId xmlns:p14="http://schemas.microsoft.com/office/powerpoint/2010/main" val="355151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3940031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8"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0" y="1819023"/>
            <a:ext cx="9788382" cy="5505964"/>
          </a:xfrm>
          <a:prstGeom prst="rect">
            <a:avLst/>
          </a:prstGeom>
        </p:spPr>
      </p:pic>
    </p:spTree>
    <p:extLst>
      <p:ext uri="{BB962C8B-B14F-4D97-AF65-F5344CB8AC3E}">
        <p14:creationId xmlns:p14="http://schemas.microsoft.com/office/powerpoint/2010/main" val="222853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3" name="Picture 22" descr="1__nathenharvey_Nathen____Desktop_InSpec_Presentation_httpd__zsh_.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750" y="1819020"/>
            <a:ext cx="9879056" cy="5774713"/>
          </a:xfrm>
          <a:prstGeom prst="rect">
            <a:avLst/>
          </a:prstGeom>
        </p:spPr>
      </p:pic>
    </p:spTree>
    <p:extLst>
      <p:ext uri="{BB962C8B-B14F-4D97-AF65-F5344CB8AC3E}">
        <p14:creationId xmlns:p14="http://schemas.microsoft.com/office/powerpoint/2010/main" val="394821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1" y="1798468"/>
            <a:ext cx="9824917" cy="5526516"/>
          </a:xfrm>
          <a:prstGeom prst="rect">
            <a:avLst/>
          </a:prstGeom>
        </p:spPr>
      </p:pic>
    </p:spTree>
    <p:extLst>
      <p:ext uri="{BB962C8B-B14F-4D97-AF65-F5344CB8AC3E}">
        <p14:creationId xmlns:p14="http://schemas.microsoft.com/office/powerpoint/2010/main" val="284089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178655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a:spLocks noGrp="1"/>
          </p:cNvSpPr>
          <p:nvPr>
            <p:ph type="ctrTitle"/>
          </p:nvPr>
        </p:nvSpPr>
        <p:spPr>
          <a:xfrm>
            <a:off x="677333" y="3234448"/>
            <a:ext cx="10972800" cy="1337600"/>
          </a:xfrm>
          <a:prstGeom prst="rect">
            <a:avLst/>
          </a:prstGeom>
        </p:spPr>
        <p:txBody>
          <a:bodyPr lIns="121900" tIns="121900" rIns="121900" bIns="121900" anchor="ctr" anchorCtr="0">
            <a:noAutofit/>
          </a:bodyPr>
          <a:lstStyle/>
          <a:p>
            <a:r>
              <a:rPr lang="en-US"/>
              <a:t>InSpec</a:t>
            </a:r>
          </a:p>
        </p:txBody>
      </p:sp>
      <p:sp>
        <p:nvSpPr>
          <p:cNvPr id="1296" name="Shape 1296"/>
          <p:cNvSpPr txBox="1">
            <a:spLocks noGrp="1"/>
          </p:cNvSpPr>
          <p:nvPr>
            <p:ph type="subTitle" idx="1"/>
          </p:nvPr>
        </p:nvSpPr>
        <p:spPr>
          <a:xfrm>
            <a:off x="677333" y="5437630"/>
            <a:ext cx="10972800" cy="615467"/>
          </a:xfrm>
          <a:prstGeom prst="rect">
            <a:avLst/>
          </a:prstGeom>
        </p:spPr>
        <p:txBody>
          <a:bodyPr lIns="121900" tIns="121900" rIns="121900" bIns="121900" anchor="t" anchorCtr="0">
            <a:noAutofit/>
          </a:bodyPr>
          <a:lstStyle/>
          <a:p>
            <a:r>
              <a:rPr lang="en-US"/>
              <a:t>Compliance as Code</a:t>
            </a:r>
          </a:p>
        </p:txBody>
      </p:sp>
    </p:spTree>
    <p:extLst>
      <p:ext uri="{BB962C8B-B14F-4D97-AF65-F5344CB8AC3E}">
        <p14:creationId xmlns:p14="http://schemas.microsoft.com/office/powerpoint/2010/main" val="18764024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7102" y="408853"/>
            <a:ext cx="10761804" cy="2638361"/>
          </a:xfrm>
          <a:prstGeom prst="rect">
            <a:avLst/>
          </a:prstGeom>
        </p:spPr>
      </p:pic>
      <p:sp>
        <p:nvSpPr>
          <p:cNvPr id="6" name="TextBox 5"/>
          <p:cNvSpPr txBox="1"/>
          <p:nvPr/>
        </p:nvSpPr>
        <p:spPr>
          <a:xfrm>
            <a:off x="2747102" y="3464085"/>
            <a:ext cx="10761804" cy="4103687"/>
          </a:xfrm>
          <a:prstGeom prst="rect">
            <a:avLst/>
          </a:prstGeom>
          <a:noFill/>
        </p:spPr>
        <p:txBody>
          <a:bodyPr wrap="square" lIns="0" tIns="0" rIns="0" bIns="0" rtlCol="0">
            <a:spAutoFit/>
          </a:bodyPr>
          <a:lstStyle/>
          <a:p>
            <a:pPr algn="ctr" defTabSz="1625529" fontAlgn="auto">
              <a:spcBef>
                <a:spcPts val="0"/>
              </a:spcBef>
              <a:spcAft>
                <a:spcPts val="0"/>
              </a:spcAft>
            </a:pPr>
            <a:r>
              <a:rPr lang="en-US" sz="5300" kern="0" dirty="0" err="1">
                <a:solidFill>
                  <a:srgbClr val="435464"/>
                </a:solidFill>
                <a:latin typeface="Gill Sans Light"/>
                <a:ea typeface="Arial"/>
                <a:cs typeface="Gill Sans Light"/>
                <a:sym typeface="Arial"/>
              </a:rPr>
              <a:t>InSpec</a:t>
            </a:r>
            <a:r>
              <a:rPr lang="en-US" sz="5300" kern="0" dirty="0">
                <a:solidFill>
                  <a:srgbClr val="435464"/>
                </a:solidFill>
                <a:latin typeface="Gill Sans Light"/>
                <a:ea typeface="Arial"/>
                <a:cs typeface="Gill Sans Light"/>
                <a:sym typeface="Arial"/>
              </a:rPr>
              <a:t> is compliance as code – a human-readable language for automating the continuous testing and compliance auditing of your entire infrastructure. </a:t>
            </a:r>
          </a:p>
        </p:txBody>
      </p:sp>
    </p:spTree>
    <p:extLst>
      <p:ext uri="{BB962C8B-B14F-4D97-AF65-F5344CB8AC3E}">
        <p14:creationId xmlns:p14="http://schemas.microsoft.com/office/powerpoint/2010/main" val="383387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9909665" y="36738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Compliance as Code</a:t>
            </a:r>
          </a:p>
        </p:txBody>
      </p:sp>
      <p:sp>
        <p:nvSpPr>
          <p:cNvPr id="1304" name="Shape 1304"/>
          <p:cNvSpPr/>
          <p:nvPr/>
        </p:nvSpPr>
        <p:spPr>
          <a:xfrm>
            <a:off x="0" y="7569200"/>
            <a:ext cx="16256000" cy="1629333"/>
          </a:xfrm>
          <a:prstGeom prst="rect">
            <a:avLst/>
          </a:prstGeom>
          <a:solidFill>
            <a:srgbClr val="F18B21"/>
          </a:solidFill>
          <a:ln>
            <a:noFill/>
          </a:ln>
        </p:spPr>
        <p:txBody>
          <a:bodyPr lIns="121900" tIns="60929" rIns="121900" bIns="60929" anchor="ctr" anchorCtr="0">
            <a:noAutofit/>
          </a:bodyPr>
          <a:lstStyle/>
          <a:p>
            <a:pPr algn="ctr" defTabSz="1625529" fontAlgn="auto">
              <a:spcBef>
                <a:spcPts val="0"/>
              </a:spcBef>
              <a:spcAft>
                <a:spcPts val="0"/>
              </a:spcAft>
            </a:pPr>
            <a:endParaRPr sz="3200" kern="0">
              <a:solidFill>
                <a:srgbClr val="FFFFFF"/>
              </a:solidFill>
              <a:latin typeface="Raleway"/>
              <a:ea typeface="Raleway"/>
              <a:cs typeface="Raleway"/>
              <a:sym typeface="Raleway"/>
            </a:endParaRPr>
          </a:p>
        </p:txBody>
      </p:sp>
      <p:sp>
        <p:nvSpPr>
          <p:cNvPr id="1305" name="Shape 1305"/>
          <p:cNvSpPr/>
          <p:nvPr/>
        </p:nvSpPr>
        <p:spPr>
          <a:xfrm>
            <a:off x="6650533" y="1844482"/>
            <a:ext cx="8928000"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6626990" y="2030923"/>
            <a:ext cx="0" cy="4464532"/>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57468" y="1844475"/>
            <a:ext cx="5641067"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ACCELERATED CYCLE</a:t>
            </a:r>
          </a:p>
        </p:txBody>
      </p:sp>
      <p:sp>
        <p:nvSpPr>
          <p:cNvPr id="1308" name="Shape 1308"/>
          <p:cNvSpPr/>
          <p:nvPr/>
        </p:nvSpPr>
        <p:spPr>
          <a:xfrm>
            <a:off x="2294931" y="2575966"/>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09" name="Shape 1309"/>
          <p:cNvSpPr/>
          <p:nvPr/>
        </p:nvSpPr>
        <p:spPr>
          <a:xfrm>
            <a:off x="2351537" y="3356723"/>
            <a:ext cx="2292620"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INFRASTRUCTURE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0" name="Shape 1310"/>
          <p:cNvSpPr/>
          <p:nvPr/>
        </p:nvSpPr>
        <p:spPr>
          <a:xfrm>
            <a:off x="1296371"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1" name="Shape 1311"/>
          <p:cNvSpPr/>
          <p:nvPr/>
        </p:nvSpPr>
        <p:spPr>
          <a:xfrm>
            <a:off x="1735427" y="5153059"/>
            <a:ext cx="15322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POLICY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2" name="Shape 1312"/>
          <p:cNvSpPr/>
          <p:nvPr/>
        </p:nvSpPr>
        <p:spPr>
          <a:xfrm>
            <a:off x="3290446"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3" name="Shape 1313"/>
          <p:cNvSpPr/>
          <p:nvPr/>
        </p:nvSpPr>
        <p:spPr>
          <a:xfrm>
            <a:off x="3622227" y="5153059"/>
            <a:ext cx="17466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PRACTICE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4" name="Shape 1314"/>
          <p:cNvSpPr/>
          <p:nvPr/>
        </p:nvSpPr>
        <p:spPr>
          <a:xfrm>
            <a:off x="1025909" y="3455479"/>
            <a:ext cx="13098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Separate certification &amp; testing</a:t>
            </a:r>
          </a:p>
        </p:txBody>
      </p:sp>
      <p:sp>
        <p:nvSpPr>
          <p:cNvPr id="1315" name="Shape 1315"/>
          <p:cNvSpPr/>
          <p:nvPr/>
        </p:nvSpPr>
        <p:spPr>
          <a:xfrm>
            <a:off x="4587315" y="3455479"/>
            <a:ext cx="16970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253422" y="6764183"/>
            <a:ext cx="2493333" cy="5306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Compliance at velocity</a:t>
            </a:r>
          </a:p>
        </p:txBody>
      </p:sp>
      <p:sp>
        <p:nvSpPr>
          <p:cNvPr id="1317" name="Shape 1317"/>
          <p:cNvSpPr/>
          <p:nvPr/>
        </p:nvSpPr>
        <p:spPr>
          <a:xfrm>
            <a:off x="10904263" y="2667600"/>
            <a:ext cx="4674133" cy="512000"/>
          </a:xfrm>
          <a:prstGeom prst="homePlate">
            <a:avLst>
              <a:gd name="adj" fmla="val 50000"/>
            </a:avLst>
          </a:prstGeom>
          <a:solidFill>
            <a:srgbClr val="F18B21"/>
          </a:solid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kern="0">
                <a:solidFill>
                  <a:srgbClr val="FFFFFF"/>
                </a:solidFill>
                <a:latin typeface="Raleway"/>
                <a:ea typeface="Raleway"/>
                <a:cs typeface="Raleway"/>
                <a:sym typeface="Raleway"/>
              </a:rPr>
              <a:t>Compliance at Velocity</a:t>
            </a:r>
          </a:p>
        </p:txBody>
      </p:sp>
      <p:sp>
        <p:nvSpPr>
          <p:cNvPr id="1318" name="Shape 1318"/>
          <p:cNvSpPr/>
          <p:nvPr/>
        </p:nvSpPr>
        <p:spPr>
          <a:xfrm flipH="1">
            <a:off x="6969513" y="2667600"/>
            <a:ext cx="4061333" cy="512000"/>
          </a:xfrm>
          <a:prstGeom prst="rect">
            <a:avLst/>
          </a:prstGeom>
          <a:solidFill>
            <a:srgbClr val="7D868C"/>
          </a:solidFill>
          <a:ln>
            <a:noFill/>
          </a:ln>
        </p:spPr>
        <p:txBody>
          <a:bodyPr lIns="121900" tIns="60929" rIns="121900" bIns="60929" anchor="ctr" anchorCtr="0">
            <a:noAutofit/>
          </a:bodyPr>
          <a:lstStyle/>
          <a:p>
            <a:pPr defTabSz="1625529" fontAlgn="auto">
              <a:spcBef>
                <a:spcPts val="0"/>
              </a:spcBef>
              <a:spcAft>
                <a:spcPts val="0"/>
              </a:spcAft>
              <a:buSzPct val="25000"/>
            </a:pPr>
            <a:r>
              <a:rPr lang="en-US" sz="1800" kern="0">
                <a:solidFill>
                  <a:srgbClr val="FFFFFF"/>
                </a:solidFill>
                <a:latin typeface="Raleway"/>
                <a:ea typeface="Raleway"/>
                <a:cs typeface="Raleway"/>
                <a:sym typeface="Raleway"/>
              </a:rPr>
              <a:t>Manual Compliance</a:t>
            </a:r>
          </a:p>
        </p:txBody>
      </p:sp>
      <p:sp>
        <p:nvSpPr>
          <p:cNvPr id="1319" name="Shape 1319"/>
          <p:cNvSpPr/>
          <p:nvPr/>
        </p:nvSpPr>
        <p:spPr>
          <a:xfrm>
            <a:off x="7717028" y="3673854"/>
            <a:ext cx="1782400"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Reactive engagement</a:t>
            </a:r>
          </a:p>
        </p:txBody>
      </p:sp>
      <p:sp>
        <p:nvSpPr>
          <p:cNvPr id="1320" name="Shape 1320"/>
          <p:cNvSpPr/>
          <p:nvPr/>
        </p:nvSpPr>
        <p:spPr>
          <a:xfrm>
            <a:off x="12965833" y="3673854"/>
            <a:ext cx="1746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Proactive engagement</a:t>
            </a:r>
          </a:p>
        </p:txBody>
      </p:sp>
      <p:sp>
        <p:nvSpPr>
          <p:cNvPr id="1321" name="Shape 1321"/>
          <p:cNvSpPr/>
          <p:nvPr/>
        </p:nvSpPr>
        <p:spPr>
          <a:xfrm>
            <a:off x="7717028" y="4945540"/>
            <a:ext cx="21205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2380355" y="4945540"/>
            <a:ext cx="23322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7717028" y="6280354"/>
            <a:ext cx="19317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Short term compliance</a:t>
            </a:r>
          </a:p>
        </p:txBody>
      </p:sp>
      <p:sp>
        <p:nvSpPr>
          <p:cNvPr id="1324" name="Shape 1324"/>
          <p:cNvSpPr/>
          <p:nvPr/>
        </p:nvSpPr>
        <p:spPr>
          <a:xfrm>
            <a:off x="12301822" y="6280354"/>
            <a:ext cx="2410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Long term process improvement</a:t>
            </a:r>
          </a:p>
        </p:txBody>
      </p:sp>
      <p:sp>
        <p:nvSpPr>
          <p:cNvPr id="1325" name="Shape 1325"/>
          <p:cNvSpPr/>
          <p:nvPr/>
        </p:nvSpPr>
        <p:spPr>
          <a:xfrm>
            <a:off x="7053651" y="3605321"/>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6" name="Shape 1326"/>
          <p:cNvSpPr/>
          <p:nvPr/>
        </p:nvSpPr>
        <p:spPr>
          <a:xfrm>
            <a:off x="14712499" y="3605321"/>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7" name="Shape 1327"/>
          <p:cNvSpPr/>
          <p:nvPr/>
        </p:nvSpPr>
        <p:spPr>
          <a:xfrm>
            <a:off x="7053651" y="4877006"/>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8" name="Shape 1328"/>
          <p:cNvSpPr/>
          <p:nvPr/>
        </p:nvSpPr>
        <p:spPr>
          <a:xfrm>
            <a:off x="14712499" y="4877006"/>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9" name="Shape 1329"/>
          <p:cNvSpPr/>
          <p:nvPr/>
        </p:nvSpPr>
        <p:spPr>
          <a:xfrm>
            <a:off x="7053651" y="6211820"/>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0" name="Shape 1330"/>
          <p:cNvSpPr/>
          <p:nvPr/>
        </p:nvSpPr>
        <p:spPr>
          <a:xfrm>
            <a:off x="14712499" y="6211820"/>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1" name="Shape 1331"/>
          <p:cNvSpPr/>
          <p:nvPr/>
        </p:nvSpPr>
        <p:spPr>
          <a:xfrm>
            <a:off x="9909665" y="4945540"/>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32" name="Shape 1332"/>
          <p:cNvSpPr/>
          <p:nvPr/>
        </p:nvSpPr>
        <p:spPr>
          <a:xfrm>
            <a:off x="9909665" y="62803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nvGrpSpPr>
          <p:cNvPr id="1333" name="Shape 1333"/>
          <p:cNvGrpSpPr/>
          <p:nvPr/>
        </p:nvGrpSpPr>
        <p:grpSpPr>
          <a:xfrm>
            <a:off x="677326" y="7813686"/>
            <a:ext cx="1141109" cy="1141221"/>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529" fontAlgn="auto">
                <a:spcBef>
                  <a:spcPts val="0"/>
                </a:spcBef>
                <a:spcAft>
                  <a:spcPts val="0"/>
                </a:spcAft>
              </a:pPr>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253422" y="7930533"/>
            <a:ext cx="13505600" cy="906667"/>
          </a:xfrm>
          <a:prstGeom prst="rect">
            <a:avLst/>
          </a:prstGeom>
          <a:noFill/>
          <a:ln>
            <a:noFill/>
          </a:ln>
        </p:spPr>
        <p:txBody>
          <a:bodyPr lIns="0" tIns="0" rIns="0" bIns="0" anchor="ctr" anchorCtr="0">
            <a:noAutofit/>
          </a:bodyPr>
          <a:lstStyle/>
          <a:p>
            <a:pPr defTabSz="1625529" fontAlgn="auto">
              <a:lnSpc>
                <a:spcPct val="90000"/>
              </a:lnSpc>
              <a:spcBef>
                <a:spcPts val="0"/>
              </a:spcBef>
              <a:spcAft>
                <a:spcPts val="0"/>
              </a:spcAft>
            </a:pPr>
            <a:r>
              <a:rPr lang="en-US" sz="32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780815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4294967295"/>
          </p:nvPr>
        </p:nvSpPr>
        <p:spPr>
          <a:xfrm>
            <a:off x="677333" y="1856203"/>
            <a:ext cx="14898624" cy="5345954"/>
          </a:xfrm>
          <a:prstGeom prst="rect">
            <a:avLst/>
          </a:prstGeom>
        </p:spPr>
        <p:txBody>
          <a:bodyPr lIns="101592" tIns="50796" rIns="101592" bIns="50796"/>
          <a:lstStyle/>
          <a:p>
            <a:pPr algn="ctr"/>
            <a:r>
              <a:rPr lang="en-US" sz="73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3786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p:txBody>
          <a:bodyPr/>
          <a:lstStyle/>
          <a:p>
            <a:r>
              <a:rPr lang="en-US" dirty="0"/>
              <a:t>Orientation to the learning </a:t>
            </a:r>
            <a:r>
              <a:rPr lang="en-US" dirty="0" smtClean="0"/>
              <a:t>environment</a:t>
            </a:r>
            <a:endParaRPr lang="en-US" dirty="0"/>
          </a:p>
          <a:p>
            <a:r>
              <a:rPr lang="en-US" dirty="0"/>
              <a:t>Introduction to </a:t>
            </a:r>
            <a:r>
              <a:rPr lang="en-US" dirty="0" err="1"/>
              <a:t>InSpec</a:t>
            </a:r>
            <a:endParaRPr lang="en-US" dirty="0"/>
          </a:p>
          <a:p>
            <a:r>
              <a:rPr lang="en-US" dirty="0"/>
              <a:t>The </a:t>
            </a:r>
            <a:r>
              <a:rPr lang="en-US" dirty="0" err="1"/>
              <a:t>InSpec</a:t>
            </a:r>
            <a:r>
              <a:rPr lang="en-US" dirty="0"/>
              <a:t> Command Line Interface (CLI)</a:t>
            </a:r>
          </a:p>
          <a:p>
            <a:r>
              <a:rPr lang="en-US" dirty="0"/>
              <a:t>Integration testing with </a:t>
            </a:r>
            <a:r>
              <a:rPr lang="en-US" dirty="0" err="1"/>
              <a:t>InSpec</a:t>
            </a:r>
            <a:endParaRPr lang="en-US" dirty="0"/>
          </a:p>
          <a:p>
            <a:r>
              <a:rPr lang="en-US" dirty="0"/>
              <a:t>Additional Resources and Support</a:t>
            </a:r>
          </a:p>
        </p:txBody>
      </p:sp>
    </p:spTree>
    <p:extLst>
      <p:ext uri="{BB962C8B-B14F-4D97-AF65-F5344CB8AC3E}">
        <p14:creationId xmlns:p14="http://schemas.microsoft.com/office/powerpoint/2010/main" val="38850511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 </a:t>
            </a:r>
            <a:endParaRPr lang="ro-RO" sz="2500" dirty="0">
              <a:solidFill>
                <a:srgbClr val="4E9A06"/>
              </a:solidFill>
              <a:latin typeface="Consolas"/>
              <a:cs typeface="Consolas"/>
            </a:endParaRPr>
          </a:p>
          <a:p>
            <a:r>
              <a:rPr lang="ro-RO" sz="2500" dirty="0">
                <a:solidFill>
                  <a:srgbClr val="4E9A06"/>
                </a:solidFill>
                <a:latin typeface="Consolas"/>
                <a:cs typeface="Consolas"/>
              </a:rPr>
              <a:t>     </a:t>
            </a:r>
          </a:p>
          <a:p>
            <a:r>
              <a:rPr lang="mr-IN" sz="2500" dirty="0">
                <a:solidFill>
                  <a:srgbClr val="4E9A06"/>
                </a:solidFill>
                <a:latin typeface="Consolas"/>
                <a:cs typeface="Consolas"/>
              </a:rPr>
              <a:t> </a:t>
            </a:r>
            <a:r>
              <a:rPr lang="en-US" sz="2500" dirty="0">
                <a:solidFill>
                  <a:srgbClr val="4E9A06"/>
                </a:solidFill>
                <a:latin typeface="Consolas"/>
                <a:cs typeface="Consolas"/>
              </a:rPr>
              <a:t> </a:t>
            </a:r>
            <a:endParaRPr lang="mr-IN" sz="2500" dirty="0">
              <a:solidFill>
                <a:srgbClr val="4E9A06"/>
              </a:solidFill>
              <a:latin typeface="Consolas"/>
              <a:cs typeface="Consolas"/>
            </a:endParaRPr>
          </a:p>
          <a:p>
            <a:endParaRPr lang="mr-IN" sz="2500" dirty="0">
              <a:latin typeface="Consolas"/>
              <a:cs typeface="Consolas"/>
            </a:endParaRPr>
          </a:p>
          <a:p>
            <a:r>
              <a:rPr lang="en-US" sz="2500" dirty="0">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71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3" name="Straight Arrow Connector 12"/>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50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5" name="Straight Arrow Connector 14"/>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75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impact </a:t>
            </a:r>
            <a:r>
              <a:rPr lang="ro-RO" sz="2500" b="1" dirty="0">
                <a:solidFill>
                  <a:srgbClr val="0000CF"/>
                </a:solidFill>
                <a:latin typeface="Consolas"/>
                <a:cs typeface="Consolas"/>
              </a:rPr>
              <a:t>1</a:t>
            </a:r>
            <a:r>
              <a:rPr lang="ro-RO" sz="2500" b="1" dirty="0">
                <a:solidFill>
                  <a:srgbClr val="CE5C00"/>
                </a:solidFill>
                <a:latin typeface="Consolas"/>
                <a:cs typeface="Consolas"/>
              </a:rPr>
              <a:t>.</a:t>
            </a:r>
            <a:r>
              <a:rPr lang="ro-RO" sz="2500" b="1" dirty="0">
                <a:solidFill>
                  <a:srgbClr val="0000CF"/>
                </a:solidFill>
                <a:latin typeface="Consolas"/>
                <a:cs typeface="Consolas"/>
              </a:rPr>
              <a:t>0</a:t>
            </a: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8" name="Straight Arrow Connector 7"/>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5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Differences in verifying compliance policy</a:t>
            </a:r>
          </a:p>
        </p:txBody>
      </p:sp>
      <p:sp>
        <p:nvSpPr>
          <p:cNvPr id="1343" name="Shape 1343"/>
          <p:cNvSpPr/>
          <p:nvPr/>
        </p:nvSpPr>
        <p:spPr>
          <a:xfrm>
            <a:off x="687517" y="4463158"/>
            <a:ext cx="5391465" cy="1561065"/>
          </a:xfrm>
          <a:prstGeom prst="roundRect">
            <a:avLst>
              <a:gd name="adj" fmla="val 5320"/>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buClr>
                <a:srgbClr val="000000"/>
              </a:buClr>
              <a:buSzPct val="100000"/>
            </a:pPr>
            <a:r>
              <a:rPr lang="en-US" sz="2000" b="1" kern="0">
                <a:solidFill>
                  <a:srgbClr val="FFFFFF"/>
                </a:solidFill>
                <a:latin typeface="Consolas"/>
                <a:ea typeface="Consolas"/>
                <a:cs typeface="Consolas"/>
                <a:sym typeface="Consolas"/>
              </a:rPr>
              <a:t> &gt; grep "^Protocol" /etc/ssh/sshd_config | sed 's/Protocol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2</a:t>
            </a:r>
          </a:p>
        </p:txBody>
      </p:sp>
      <p:sp>
        <p:nvSpPr>
          <p:cNvPr id="1344" name="Shape 1344"/>
          <p:cNvSpPr/>
          <p:nvPr/>
        </p:nvSpPr>
        <p:spPr>
          <a:xfrm>
            <a:off x="687468" y="4164489"/>
            <a:ext cx="53914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5" name="Shape 1345"/>
          <p:cNvSpPr/>
          <p:nvPr/>
        </p:nvSpPr>
        <p:spPr>
          <a:xfrm>
            <a:off x="826025"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6" name="Shape 1346"/>
          <p:cNvSpPr/>
          <p:nvPr/>
        </p:nvSpPr>
        <p:spPr>
          <a:xfrm>
            <a:off x="1131980"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7" name="Shape 1347"/>
          <p:cNvSpPr/>
          <p:nvPr/>
        </p:nvSpPr>
        <p:spPr>
          <a:xfrm>
            <a:off x="1437939" y="4266340"/>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8" name="Shape 1348"/>
          <p:cNvSpPr/>
          <p:nvPr/>
        </p:nvSpPr>
        <p:spPr>
          <a:xfrm>
            <a:off x="687467" y="1777511"/>
            <a:ext cx="14891200" cy="1734400"/>
          </a:xfrm>
          <a:prstGeom prst="rect">
            <a:avLst/>
          </a:prstGeom>
          <a:noFill/>
          <a:ln>
            <a:noFill/>
          </a:ln>
        </p:spPr>
        <p:txBody>
          <a:bodyPr lIns="0" tIns="121900" rIns="121900" bIns="121900" anchor="t" anchorCtr="0">
            <a:noAutofit/>
          </a:bodyPr>
          <a:lstStyle/>
          <a:p>
            <a:pPr indent="-124167" defTabSz="1625529" fontAlgn="auto">
              <a:lnSpc>
                <a:spcPct val="90000"/>
              </a:lnSpc>
              <a:spcBef>
                <a:spcPts val="0"/>
              </a:spcBef>
              <a:spcAft>
                <a:spcPts val="0"/>
              </a:spcAft>
              <a:buSzPct val="61111"/>
            </a:pPr>
            <a:r>
              <a:rPr lang="en-US" sz="3200" b="1" kern="0">
                <a:solidFill>
                  <a:srgbClr val="435464"/>
                </a:solidFill>
                <a:latin typeface="Raleway"/>
                <a:ea typeface="Raleway"/>
                <a:cs typeface="Raleway"/>
                <a:sym typeface="Raleway"/>
              </a:rPr>
              <a:t>DOCUMENTATION</a:t>
            </a:r>
          </a:p>
          <a:p>
            <a:pPr indent="-124167" defTabSz="1625529" fontAlgn="auto">
              <a:lnSpc>
                <a:spcPct val="90000"/>
              </a:lnSpc>
              <a:spcBef>
                <a:spcPts val="1600"/>
              </a:spcBef>
              <a:spcAft>
                <a:spcPts val="0"/>
              </a:spcAft>
            </a:pPr>
            <a:r>
              <a:rPr lang="en-US" kern="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49" name="Shape 1349"/>
          <p:cNvSpPr/>
          <p:nvPr/>
        </p:nvSpPr>
        <p:spPr>
          <a:xfrm>
            <a:off x="677388" y="7098787"/>
            <a:ext cx="5391467" cy="1561067"/>
          </a:xfrm>
          <a:prstGeom prst="roundRect">
            <a:avLst>
              <a:gd name="adj" fmla="val 6414"/>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describe sshd_config </a:t>
            </a:r>
            <a:r>
              <a:rPr lang="en-US" sz="2000" b="1" kern="0">
                <a:solidFill>
                  <a:srgbClr val="FDB714"/>
                </a:solidFill>
                <a:latin typeface="Consolas"/>
                <a:ea typeface="Consolas"/>
                <a:cs typeface="Consolas"/>
                <a:sym typeface="Consolas"/>
              </a:rPr>
              <a:t>do</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'Protocol'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2</a:t>
            </a:r>
            <a:r>
              <a:rPr lang="en-US" sz="2000" b="1" kern="0">
                <a:solidFill>
                  <a:srgbClr val="FFFFFF"/>
                </a:solidFill>
                <a:latin typeface="Consolas"/>
                <a:ea typeface="Consolas"/>
                <a:cs typeface="Consolas"/>
                <a:sym typeface="Consolas"/>
              </a:rPr>
              <a:t>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end</a:t>
            </a:r>
          </a:p>
        </p:txBody>
      </p:sp>
      <p:sp>
        <p:nvSpPr>
          <p:cNvPr id="1350" name="Shape 1350"/>
          <p:cNvSpPr/>
          <p:nvPr/>
        </p:nvSpPr>
        <p:spPr>
          <a:xfrm>
            <a:off x="677336" y="6800119"/>
            <a:ext cx="5391465"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1" name="Shape 1351"/>
          <p:cNvSpPr/>
          <p:nvPr/>
        </p:nvSpPr>
        <p:spPr>
          <a:xfrm>
            <a:off x="815892"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2" name="Shape 1352"/>
          <p:cNvSpPr/>
          <p:nvPr/>
        </p:nvSpPr>
        <p:spPr>
          <a:xfrm>
            <a:off x="1121847"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3" name="Shape 1353"/>
          <p:cNvSpPr/>
          <p:nvPr/>
        </p:nvSpPr>
        <p:spPr>
          <a:xfrm>
            <a:off x="1427805" y="6901972"/>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4" name="Shape 1354"/>
          <p:cNvSpPr/>
          <p:nvPr/>
        </p:nvSpPr>
        <p:spPr>
          <a:xfrm>
            <a:off x="6933867" y="4485987"/>
            <a:ext cx="8644800" cy="41738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dirty="0">
                <a:solidFill>
                  <a:srgbClr val="FFFFFF"/>
                </a:solidFill>
                <a:latin typeface="Consolas"/>
                <a:ea typeface="Consolas"/>
                <a:cs typeface="Consolas"/>
                <a:sym typeface="Consolas"/>
              </a:rPr>
              <a:t>control </a:t>
            </a:r>
            <a:r>
              <a:rPr lang="en-US" sz="2000" b="1" kern="0" dirty="0">
                <a:solidFill>
                  <a:srgbClr val="5AB7B2"/>
                </a:solidFill>
                <a:latin typeface="Consolas"/>
                <a:ea typeface="Consolas"/>
                <a:cs typeface="Consolas"/>
                <a:sym typeface="Consolas"/>
              </a:rPr>
              <a:t>'ssh-1234'</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impact </a:t>
            </a:r>
            <a:r>
              <a:rPr lang="en-US" sz="2000" b="1" kern="0" dirty="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title </a:t>
            </a:r>
            <a:r>
              <a:rPr lang="en-US" sz="2000" b="1" kern="0" dirty="0">
                <a:solidFill>
                  <a:srgbClr val="5AB7B2"/>
                </a:solidFill>
                <a:latin typeface="Consolas"/>
                <a:ea typeface="Consolas"/>
                <a:cs typeface="Consolas"/>
                <a:sym typeface="Consolas"/>
              </a:rPr>
              <a:t>'Server: Set protocol version to SSHv2'</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err="1">
                <a:solidFill>
                  <a:srgbClr val="FFFFFF"/>
                </a:solidFill>
                <a:latin typeface="Consolas"/>
                <a:ea typeface="Consolas"/>
                <a:cs typeface="Consolas"/>
                <a:sym typeface="Consolas"/>
              </a:rPr>
              <a:t>desc</a:t>
            </a:r>
            <a:r>
              <a:rPr lang="en-US" sz="2000" b="1" kern="0" dirty="0">
                <a:solidFill>
                  <a:srgbClr val="FFFFFF"/>
                </a:solidFill>
                <a:latin typeface="Consolas"/>
                <a:ea typeface="Consolas"/>
                <a:cs typeface="Consolas"/>
                <a:sym typeface="Consolas"/>
              </a:rPr>
              <a:t> </a:t>
            </a:r>
            <a:r>
              <a:rPr lang="en-US" sz="2000" b="1" kern="0" dirty="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Set the SSH protocol version to 2. Don't use legacy</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insecure SSHv1 connections anymore...</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describe </a:t>
            </a:r>
            <a:r>
              <a:rPr lang="en-US" sz="2000" b="1" kern="0" dirty="0" err="1">
                <a:solidFill>
                  <a:srgbClr val="FFFFFF"/>
                </a:solidFill>
                <a:latin typeface="Consolas"/>
                <a:ea typeface="Consolas"/>
                <a:cs typeface="Consolas"/>
                <a:sym typeface="Consolas"/>
              </a:rPr>
              <a:t>sshd_config</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its(</a:t>
            </a:r>
            <a:r>
              <a:rPr lang="en-US" sz="2000" b="1" kern="0" dirty="0">
                <a:solidFill>
                  <a:srgbClr val="5AB7B2"/>
                </a:solidFill>
                <a:latin typeface="Consolas"/>
                <a:ea typeface="Consolas"/>
                <a:cs typeface="Consolas"/>
                <a:sym typeface="Consolas"/>
              </a:rPr>
              <a:t>'Protocol'</a:t>
            </a:r>
            <a:r>
              <a:rPr lang="en-US" sz="2000" b="1" kern="0" dirty="0">
                <a:solidFill>
                  <a:srgbClr val="FFFFFF"/>
                </a:solidFill>
                <a:latin typeface="Consolas"/>
                <a:ea typeface="Consolas"/>
                <a:cs typeface="Consolas"/>
                <a:sym typeface="Consolas"/>
              </a:rPr>
              <a:t>) { should </a:t>
            </a:r>
            <a:r>
              <a:rPr lang="en-US" sz="2000" b="1" kern="0" dirty="0" err="1">
                <a:solidFill>
                  <a:srgbClr val="FFFFFF"/>
                </a:solidFill>
                <a:latin typeface="Consolas"/>
                <a:ea typeface="Consolas"/>
                <a:cs typeface="Consolas"/>
                <a:sym typeface="Consolas"/>
              </a:rPr>
              <a:t>eq</a:t>
            </a:r>
            <a:r>
              <a:rPr lang="en-US" sz="2000" b="1" kern="0" dirty="0">
                <a:solidFill>
                  <a:srgbClr val="FFFFFF"/>
                </a:solidFill>
                <a:latin typeface="Consolas"/>
                <a:ea typeface="Consolas"/>
                <a:cs typeface="Consolas"/>
                <a:sym typeface="Consolas"/>
              </a:rPr>
              <a:t> </a:t>
            </a:r>
            <a:r>
              <a:rPr lang="en-US" sz="2000" b="1" kern="0" dirty="0">
                <a:solidFill>
                  <a:srgbClr val="6BB2E2"/>
                </a:solidFill>
                <a:latin typeface="Consolas"/>
                <a:ea typeface="Consolas"/>
                <a:cs typeface="Consolas"/>
                <a:sym typeface="Consolas"/>
              </a:rPr>
              <a:t>2</a:t>
            </a:r>
            <a:r>
              <a:rPr lang="en-US" sz="2000" b="1" kern="0" dirty="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p:txBody>
      </p:sp>
      <p:sp>
        <p:nvSpPr>
          <p:cNvPr id="1355" name="Shape 1355"/>
          <p:cNvSpPr/>
          <p:nvPr/>
        </p:nvSpPr>
        <p:spPr>
          <a:xfrm>
            <a:off x="6933778" y="4187319"/>
            <a:ext cx="86448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6" name="Shape 1356"/>
          <p:cNvSpPr/>
          <p:nvPr/>
        </p:nvSpPr>
        <p:spPr>
          <a:xfrm>
            <a:off x="7072336"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7" name="Shape 1357"/>
          <p:cNvSpPr/>
          <p:nvPr/>
        </p:nvSpPr>
        <p:spPr>
          <a:xfrm>
            <a:off x="7378292"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8" name="Shape 1358"/>
          <p:cNvSpPr/>
          <p:nvPr/>
        </p:nvSpPr>
        <p:spPr>
          <a:xfrm>
            <a:off x="7684247"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9" name="Shape 1359"/>
          <p:cNvSpPr txBox="1"/>
          <p:nvPr/>
        </p:nvSpPr>
        <p:spPr>
          <a:xfrm>
            <a:off x="677335" y="3722352"/>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SCRIPTING TOOLS</a:t>
            </a:r>
          </a:p>
        </p:txBody>
      </p:sp>
      <p:sp>
        <p:nvSpPr>
          <p:cNvPr id="1360" name="Shape 1360"/>
          <p:cNvSpPr txBox="1"/>
          <p:nvPr/>
        </p:nvSpPr>
        <p:spPr>
          <a:xfrm>
            <a:off x="677335" y="6361241"/>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
        <p:nvSpPr>
          <p:cNvPr id="1361" name="Shape 1361"/>
          <p:cNvSpPr txBox="1"/>
          <p:nvPr/>
        </p:nvSpPr>
        <p:spPr>
          <a:xfrm>
            <a:off x="6933867" y="3717086"/>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1886186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
        <p:nvSpPr>
          <p:cNvPr id="1368" name="Shape 136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369" name="Shape 1369" descr="Image result for linux"/>
          <p:cNvPicPr preferRelativeResize="0"/>
          <p:nvPr/>
        </p:nvPicPr>
        <p:blipFill>
          <a:blip r:embed="rId3">
            <a:alphaModFix/>
          </a:blip>
          <a:stretch>
            <a:fillRect/>
          </a:stretch>
        </p:blipFill>
        <p:spPr>
          <a:xfrm>
            <a:off x="677336" y="2911022"/>
            <a:ext cx="2229556" cy="1232889"/>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77334" y="4386424"/>
            <a:ext cx="2918620" cy="642089"/>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77333" y="5479558"/>
            <a:ext cx="2524800" cy="911020"/>
          </a:xfrm>
          <a:prstGeom prst="rect">
            <a:avLst/>
          </a:prstGeom>
          <a:noFill/>
          <a:ln>
            <a:noFill/>
          </a:ln>
        </p:spPr>
      </p:pic>
      <p:pic>
        <p:nvPicPr>
          <p:cNvPr id="1372" name="Shape 1372"/>
          <p:cNvPicPr preferRelativeResize="0"/>
          <p:nvPr/>
        </p:nvPicPr>
        <p:blipFill>
          <a:blip r:embed="rId6">
            <a:alphaModFix/>
          </a:blip>
          <a:stretch>
            <a:fillRect/>
          </a:stretch>
        </p:blipFill>
        <p:spPr>
          <a:xfrm>
            <a:off x="677333" y="6669557"/>
            <a:ext cx="2439154" cy="411111"/>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74" name="Shape 1374"/>
          <p:cNvSpPr txBox="1">
            <a:spLocks noGrp="1"/>
          </p:cNvSpPr>
          <p:nvPr>
            <p:ph type="body" idx="1"/>
          </p:nvPr>
        </p:nvSpPr>
        <p:spPr>
          <a:xfrm>
            <a:off x="5702178"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InSpec for Windows</a:t>
            </a:r>
          </a:p>
        </p:txBody>
      </p:sp>
      <p:sp>
        <p:nvSpPr>
          <p:cNvPr id="1375" name="Shape 1375"/>
          <p:cNvSpPr/>
          <p:nvPr/>
        </p:nvSpPr>
        <p:spPr>
          <a:xfrm>
            <a:off x="5702268" y="3074220"/>
            <a:ext cx="9396267" cy="45642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control </a:t>
            </a:r>
            <a:r>
              <a:rPr lang="en-US" sz="2000" b="1" kern="0">
                <a:solidFill>
                  <a:srgbClr val="5AB7B2"/>
                </a:solidFill>
                <a:latin typeface="Consolas"/>
                <a:ea typeface="Consolas"/>
                <a:cs typeface="Consolas"/>
                <a:sym typeface="Consolas"/>
              </a:rPr>
              <a:t>'windows-base-201'</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impact </a:t>
            </a:r>
            <a:r>
              <a:rPr lang="en-US" sz="2000" b="1" kern="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a:solidFill>
                  <a:srgbClr val="FFFFFF"/>
                </a:solidFill>
                <a:latin typeface="Consolas"/>
                <a:ea typeface="Consolas"/>
                <a:cs typeface="Consolas"/>
                <a:sym typeface="Consolas"/>
              </a:rPr>
              <a:t>  title </a:t>
            </a:r>
            <a:r>
              <a:rPr lang="en-US" sz="2000" b="1" kern="0">
                <a:solidFill>
                  <a:srgbClr val="5AB7B2"/>
                </a:solidFill>
                <a:latin typeface="Consolas"/>
                <a:ea typeface="Consolas"/>
                <a:cs typeface="Consolas"/>
                <a:sym typeface="Consolas"/>
              </a:rPr>
              <a:t>'Strong Windows NTLMv2 Authentication Enabled; Weak LM       </a:t>
            </a:r>
          </a:p>
          <a:p>
            <a:pPr marL="812729" indent="812729" defTabSz="1625529" fontAlgn="auto">
              <a:spcBef>
                <a:spcPts val="0"/>
              </a:spcBef>
              <a:spcAft>
                <a:spcPts val="0"/>
              </a:spcAft>
            </a:pPr>
            <a:r>
              <a:rPr lang="en-US" sz="2000" b="1" kern="0">
                <a:solidFill>
                  <a:srgbClr val="5AB7B2"/>
                </a:solidFill>
                <a:latin typeface="Consolas"/>
                <a:ea typeface="Consolas"/>
                <a:cs typeface="Consolas"/>
                <a:sym typeface="Consolas"/>
              </a:rPr>
              <a:t>Disabled'</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 </a:t>
            </a:r>
            <a:r>
              <a:rPr lang="en-US" sz="2000" b="1" kern="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a:solidFill>
                  <a:srgbClr val="5AB7B2"/>
                </a:solidFill>
                <a:latin typeface="Consolas"/>
                <a:ea typeface="Consolas"/>
                <a:cs typeface="Consolas"/>
                <a:sym typeface="Consolas"/>
              </a:rPr>
              <a:t>    @link: http://support.microsoft.com/en-us/kb/823659</a:t>
            </a:r>
          </a:p>
          <a:p>
            <a:pPr defTabSz="1625529" fontAlgn="auto">
              <a:spcBef>
                <a:spcPts val="0"/>
              </a:spcBef>
              <a:spcAft>
                <a:spcPts val="0"/>
              </a:spcAft>
            </a:pPr>
            <a:r>
              <a:rPr lang="en-US" sz="2000" b="1" kern="0">
                <a:solidFill>
                  <a:srgbClr val="5AB7B2"/>
                </a:solidFill>
                <a:latin typeface="Consolas"/>
                <a:ea typeface="Consolas"/>
                <a:cs typeface="Consolas"/>
                <a:sym typeface="Consolas"/>
              </a:rPr>
              <a:t>  '</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registry_key</a:t>
            </a:r>
          </a:p>
          <a:p>
            <a:pPr indent="812729" defTabSz="1625529" fontAlgn="auto">
              <a:spcBef>
                <a:spcPts val="0"/>
              </a:spcBef>
              <a:spcAft>
                <a:spcPts val="0"/>
              </a:spcAft>
            </a:pPr>
            <a:r>
              <a:rPr lang="en-US" sz="2000" b="1" kern="0">
                <a:solidFill>
                  <a:srgbClr val="FFFFFF"/>
                </a:solidFill>
                <a:latin typeface="Consolas"/>
                <a:ea typeface="Consolas"/>
                <a:cs typeface="Consolas"/>
                <a:sym typeface="Consolas"/>
              </a:rPr>
              <a:t>(</a:t>
            </a:r>
            <a:r>
              <a:rPr lang="en-US" sz="2000" b="1" kern="0">
                <a:solidFill>
                  <a:srgbClr val="5AB7B2"/>
                </a:solidFill>
                <a:latin typeface="Consolas"/>
                <a:ea typeface="Consolas"/>
                <a:cs typeface="Consolas"/>
                <a:sym typeface="Consolas"/>
              </a:rPr>
              <a:t>'HKLM\System\CurrentControlSet\Control\Lsa'</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 exist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'LmCompatibilityLevel'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4</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376" name="Shape 1376"/>
          <p:cNvSpPr/>
          <p:nvPr/>
        </p:nvSpPr>
        <p:spPr>
          <a:xfrm>
            <a:off x="5702179" y="2775556"/>
            <a:ext cx="93962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7" name="Shape 1377"/>
          <p:cNvSpPr/>
          <p:nvPr/>
        </p:nvSpPr>
        <p:spPr>
          <a:xfrm>
            <a:off x="5840736"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8" name="Shape 1378"/>
          <p:cNvSpPr/>
          <p:nvPr/>
        </p:nvSpPr>
        <p:spPr>
          <a:xfrm>
            <a:off x="6146692"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9" name="Shape 1379"/>
          <p:cNvSpPr/>
          <p:nvPr/>
        </p:nvSpPr>
        <p:spPr>
          <a:xfrm>
            <a:off x="6452647"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365224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386" name="Shape 1386"/>
          <p:cNvSpPr txBox="1"/>
          <p:nvPr/>
        </p:nvSpPr>
        <p:spPr>
          <a:xfrm>
            <a:off x="3913385" y="2979468"/>
            <a:ext cx="4710933" cy="1695467"/>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92" name="Shape 1392"/>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1998999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1789386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913378" y="2979467"/>
            <a:ext cx="4710933" cy="2243200"/>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Containers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Databases </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433" name="Shape 1433"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438" name="Shape 1438"/>
          <p:cNvSpPr txBox="1">
            <a:spLocks noGrp="1"/>
          </p:cNvSpPr>
          <p:nvPr>
            <p:ph type="body" idx="1"/>
          </p:nvPr>
        </p:nvSpPr>
        <p:spPr>
          <a:xfrm>
            <a:off x="8817911"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Database Testing</a:t>
            </a:r>
          </a:p>
        </p:txBody>
      </p:sp>
      <p:sp>
        <p:nvSpPr>
          <p:cNvPr id="1439" name="Shape 1439"/>
          <p:cNvSpPr/>
          <p:nvPr/>
        </p:nvSpPr>
        <p:spPr>
          <a:xfrm>
            <a:off x="8817956" y="3074222"/>
            <a:ext cx="6697600" cy="1720533"/>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describe mysql_session.query(</a:t>
            </a:r>
            <a:r>
              <a:rPr lang="en-US" sz="2000" b="1" kern="0">
                <a:solidFill>
                  <a:srgbClr val="5AB7B2"/>
                </a:solidFill>
                <a:latin typeface="Consolas"/>
                <a:ea typeface="Consolas"/>
                <a:cs typeface="Consolas"/>
                <a:sym typeface="Consolas"/>
              </a:rPr>
              <a:t>"SELECT user,host FROM mysql.user WHERE host = '%'"</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E06666"/>
                </a:solidFill>
                <a:latin typeface="Consolas"/>
                <a:ea typeface="Consolas"/>
                <a:cs typeface="Consolas"/>
                <a:sym typeface="Consolas"/>
              </a:rPr>
              <a:t>:stdout</a:t>
            </a:r>
            <a:r>
              <a:rPr lang="en-US" sz="2000" b="1" kern="0">
                <a:solidFill>
                  <a:srgbClr val="FFFFFF"/>
                </a:solidFill>
                <a:latin typeface="Consolas"/>
                <a:ea typeface="Consolas"/>
                <a:cs typeface="Consolas"/>
                <a:sym typeface="Consolas"/>
              </a:rPr>
              <a:t>) { should be empty }</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440" name="Shape 1440"/>
          <p:cNvSpPr/>
          <p:nvPr/>
        </p:nvSpPr>
        <p:spPr>
          <a:xfrm>
            <a:off x="8817911" y="2775556"/>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1" name="Shape 1441"/>
          <p:cNvSpPr/>
          <p:nvPr/>
        </p:nvSpPr>
        <p:spPr>
          <a:xfrm>
            <a:off x="8956469"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2" name="Shape 1442"/>
          <p:cNvSpPr/>
          <p:nvPr/>
        </p:nvSpPr>
        <p:spPr>
          <a:xfrm>
            <a:off x="9262425"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3" name="Shape 1443"/>
          <p:cNvSpPr/>
          <p:nvPr/>
        </p:nvSpPr>
        <p:spPr>
          <a:xfrm>
            <a:off x="9568380"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4" name="Shape 1444"/>
          <p:cNvSpPr txBox="1">
            <a:spLocks noGrp="1"/>
          </p:cNvSpPr>
          <p:nvPr>
            <p:ph type="body" idx="1"/>
          </p:nvPr>
        </p:nvSpPr>
        <p:spPr>
          <a:xfrm>
            <a:off x="8817911" y="5164000"/>
            <a:ext cx="5110400"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Cloud Provider Testing</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45" name="Shape 1445"/>
          <p:cNvSpPr/>
          <p:nvPr/>
        </p:nvSpPr>
        <p:spPr>
          <a:xfrm>
            <a:off x="8817956" y="6070756"/>
            <a:ext cx="6697600" cy="2243200"/>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security_groups.each </a:t>
            </a:r>
            <a:r>
              <a:rPr lang="en-US" sz="2000" b="1" kern="0">
                <a:solidFill>
                  <a:srgbClr val="FDB714"/>
                </a:solidFill>
                <a:latin typeface="Consolas"/>
                <a:ea typeface="Consolas"/>
                <a:cs typeface="Consolas"/>
                <a:sym typeface="Consolas"/>
              </a:rPr>
              <a:t>do</a:t>
            </a:r>
            <a:r>
              <a:rPr lang="en-US" sz="2000" b="1" kern="0">
                <a:solidFill>
                  <a:srgbClr val="FFFFFF"/>
                </a:solidFill>
                <a:latin typeface="Consolas"/>
                <a:ea typeface="Consolas"/>
                <a:cs typeface="Consolas"/>
                <a:sym typeface="Consolas"/>
              </a:rPr>
              <a:t> |security_group|</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security_group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should_not have_inbound_rule().with_source(</a:t>
            </a:r>
            <a:r>
              <a:rPr lang="en-US" sz="2000" b="1" kern="0">
                <a:solidFill>
                  <a:srgbClr val="5AB7B2"/>
                </a:solidFill>
                <a:latin typeface="Consolas"/>
                <a:ea typeface="Consolas"/>
                <a:cs typeface="Consolas"/>
                <a:sym typeface="Consolas"/>
              </a:rPr>
              <a:t>'0.0.0.0/0'</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endParaRPr sz="2000" b="1" kern="0">
              <a:solidFill>
                <a:srgbClr val="FFFFFF"/>
              </a:solidFill>
              <a:latin typeface="Consolas"/>
              <a:ea typeface="Consolas"/>
              <a:cs typeface="Consolas"/>
              <a:sym typeface="Consolas"/>
            </a:endParaRPr>
          </a:p>
        </p:txBody>
      </p:sp>
      <p:sp>
        <p:nvSpPr>
          <p:cNvPr id="1446" name="Shape 1446"/>
          <p:cNvSpPr/>
          <p:nvPr/>
        </p:nvSpPr>
        <p:spPr>
          <a:xfrm>
            <a:off x="8817911" y="5772089"/>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7" name="Shape 1447"/>
          <p:cNvSpPr/>
          <p:nvPr/>
        </p:nvSpPr>
        <p:spPr>
          <a:xfrm>
            <a:off x="8956469"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8" name="Shape 1448"/>
          <p:cNvSpPr/>
          <p:nvPr/>
        </p:nvSpPr>
        <p:spPr>
          <a:xfrm>
            <a:off x="9262425"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9" name="Shape 1449"/>
          <p:cNvSpPr/>
          <p:nvPr/>
        </p:nvSpPr>
        <p:spPr>
          <a:xfrm>
            <a:off x="9568380"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50" name="Shape 1450"/>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44499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57" name="Shape 1457"/>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WORKFLOW</a:t>
            </a:r>
          </a:p>
          <a:p>
            <a:pPr>
              <a:lnSpc>
                <a:spcPct val="100000"/>
              </a:lnSpc>
              <a:spcBef>
                <a:spcPts val="0"/>
              </a:spcBef>
              <a:spcAft>
                <a:spcPts val="0"/>
              </a:spcAft>
            </a:pPr>
            <a:endParaRPr b="1"/>
          </a:p>
          <a:p>
            <a:pPr>
              <a:lnSpc>
                <a:spcPct val="100000"/>
              </a:lnSpc>
              <a:spcBef>
                <a:spcPts val="0"/>
              </a:spcBef>
              <a:spcAft>
                <a:spcPts val="0"/>
              </a:spcAft>
            </a:pPr>
            <a:r>
              <a:rPr lang="en-US">
                <a:solidFill>
                  <a:schemeClr val="accent2"/>
                </a:solidFill>
              </a:rPr>
              <a:t>Security meets operations</a:t>
            </a:r>
          </a:p>
        </p:txBody>
      </p:sp>
      <p:sp>
        <p:nvSpPr>
          <p:cNvPr id="1458" name="Shape 1458"/>
          <p:cNvSpPr/>
          <p:nvPr/>
        </p:nvSpPr>
        <p:spPr>
          <a:xfrm>
            <a:off x="677333" y="4224976"/>
            <a:ext cx="2233067" cy="2233067"/>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59" name="Shape 1459"/>
          <p:cNvSpPr txBox="1"/>
          <p:nvPr/>
        </p:nvSpPr>
        <p:spPr>
          <a:xfrm>
            <a:off x="786933"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COMPLIANCE</a:t>
            </a:r>
          </a:p>
        </p:txBody>
      </p:sp>
      <p:sp>
        <p:nvSpPr>
          <p:cNvPr id="1460" name="Shape 1460"/>
          <p:cNvSpPr/>
          <p:nvPr/>
        </p:nvSpPr>
        <p:spPr>
          <a:xfrm>
            <a:off x="4880622" y="4224976"/>
            <a:ext cx="2233067" cy="2233067"/>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1" name="Shape 1461"/>
          <p:cNvSpPr txBox="1"/>
          <p:nvPr/>
        </p:nvSpPr>
        <p:spPr>
          <a:xfrm>
            <a:off x="4990222"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SECURITY</a:t>
            </a:r>
          </a:p>
        </p:txBody>
      </p:sp>
      <p:sp>
        <p:nvSpPr>
          <p:cNvPr id="1462" name="Shape 1462"/>
          <p:cNvSpPr/>
          <p:nvPr/>
        </p:nvSpPr>
        <p:spPr>
          <a:xfrm>
            <a:off x="9083911" y="4224976"/>
            <a:ext cx="2233067" cy="2233067"/>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3" name="Shape 1463"/>
          <p:cNvSpPr txBox="1"/>
          <p:nvPr/>
        </p:nvSpPr>
        <p:spPr>
          <a:xfrm>
            <a:off x="9193511"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5398013" y="5100943"/>
            <a:ext cx="1198288" cy="1198288"/>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9601300" y="5100943"/>
            <a:ext cx="1198288" cy="1198288"/>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194724" y="5100943"/>
            <a:ext cx="1198288" cy="1198288"/>
          </a:xfrm>
          <a:prstGeom prst="rect">
            <a:avLst/>
          </a:prstGeom>
          <a:noFill/>
          <a:ln>
            <a:noFill/>
          </a:ln>
        </p:spPr>
      </p:pic>
    </p:spTree>
    <p:extLst>
      <p:ext uri="{BB962C8B-B14F-4D97-AF65-F5344CB8AC3E}">
        <p14:creationId xmlns:p14="http://schemas.microsoft.com/office/powerpoint/2010/main" val="40585874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a:t>Execute an </a:t>
            </a:r>
            <a:r>
              <a:rPr lang="en-US" dirty="0" err="1"/>
              <a:t>InSpec</a:t>
            </a:r>
            <a:r>
              <a:rPr lang="en-US" dirty="0"/>
              <a:t> test on a local machine</a:t>
            </a:r>
          </a:p>
          <a:p>
            <a:r>
              <a:rPr lang="en-US" dirty="0"/>
              <a:t>Execute an </a:t>
            </a:r>
            <a:r>
              <a:rPr lang="en-US" dirty="0" err="1"/>
              <a:t>InSpec</a:t>
            </a:r>
            <a:r>
              <a:rPr lang="en-US" dirty="0"/>
              <a:t> test on a remote machine</a:t>
            </a:r>
          </a:p>
          <a:p>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396623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1836635" y="5524199"/>
            <a:ext cx="1593554" cy="1593554"/>
          </a:xfrm>
          <a:prstGeom prst="rect">
            <a:avLst/>
          </a:prstGeom>
          <a:noFill/>
          <a:ln>
            <a:noFill/>
          </a:ln>
        </p:spPr>
      </p:pic>
      <p:sp>
        <p:nvSpPr>
          <p:cNvPr id="1473" name="Shape 1473"/>
          <p:cNvSpPr/>
          <p:nvPr/>
        </p:nvSpPr>
        <p:spPr>
          <a:xfrm>
            <a:off x="4193465"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4" name="Shape 1474"/>
          <p:cNvSpPr/>
          <p:nvPr/>
        </p:nvSpPr>
        <p:spPr>
          <a:xfrm>
            <a:off x="4193339" y="6894766"/>
            <a:ext cx="1593600"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5" name="Shape 1475"/>
          <p:cNvSpPr/>
          <p:nvPr/>
        </p:nvSpPr>
        <p:spPr>
          <a:xfrm>
            <a:off x="4193371"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73600" y="5228191"/>
            <a:ext cx="1033376" cy="1033371"/>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73600" y="3281467"/>
            <a:ext cx="1033376" cy="1033371"/>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473600" y="7174952"/>
            <a:ext cx="1033376" cy="1033371"/>
          </a:xfrm>
          <a:prstGeom prst="rect">
            <a:avLst/>
          </a:prstGeom>
          <a:noFill/>
          <a:ln>
            <a:noFill/>
          </a:ln>
        </p:spPr>
      </p:pic>
      <p:sp>
        <p:nvSpPr>
          <p:cNvPr id="1479" name="Shape 1479"/>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80" name="Shape 1480"/>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Each team uses separate tools</a:t>
            </a:r>
          </a:p>
        </p:txBody>
      </p:sp>
      <p:sp>
        <p:nvSpPr>
          <p:cNvPr id="1481" name="Shape 1481"/>
          <p:cNvSpPr/>
          <p:nvPr/>
        </p:nvSpPr>
        <p:spPr>
          <a:xfrm>
            <a:off x="1637044"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2" name="Shape 1482"/>
          <p:cNvSpPr txBox="1"/>
          <p:nvPr/>
        </p:nvSpPr>
        <p:spPr>
          <a:xfrm>
            <a:off x="1715264" y="5256773"/>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6304" y="5573186"/>
            <a:ext cx="855218" cy="855218"/>
          </a:xfrm>
          <a:prstGeom prst="rect">
            <a:avLst/>
          </a:prstGeom>
          <a:noFill/>
          <a:ln>
            <a:noFill/>
          </a:ln>
        </p:spPr>
      </p:pic>
      <p:sp>
        <p:nvSpPr>
          <p:cNvPr id="1484" name="Shape 1484"/>
          <p:cNvSpPr/>
          <p:nvPr/>
        </p:nvSpPr>
        <p:spPr>
          <a:xfrm>
            <a:off x="1636918" y="6894766"/>
            <a:ext cx="1593598"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5" name="Shape 1485"/>
          <p:cNvSpPr txBox="1"/>
          <p:nvPr/>
        </p:nvSpPr>
        <p:spPr>
          <a:xfrm>
            <a:off x="1715138" y="7203529"/>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06176" y="7519941"/>
            <a:ext cx="855218" cy="855218"/>
          </a:xfrm>
          <a:prstGeom prst="rect">
            <a:avLst/>
          </a:prstGeom>
          <a:noFill/>
          <a:ln>
            <a:noFill/>
          </a:ln>
        </p:spPr>
      </p:pic>
      <p:sp>
        <p:nvSpPr>
          <p:cNvPr id="1487" name="Shape 1487"/>
          <p:cNvSpPr/>
          <p:nvPr/>
        </p:nvSpPr>
        <p:spPr>
          <a:xfrm>
            <a:off x="1636948"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8" name="Shape 1488"/>
          <p:cNvSpPr txBox="1"/>
          <p:nvPr/>
        </p:nvSpPr>
        <p:spPr>
          <a:xfrm>
            <a:off x="1715170" y="3310060"/>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06208" y="3626475"/>
            <a:ext cx="855218" cy="855218"/>
          </a:xfrm>
          <a:prstGeom prst="rect">
            <a:avLst/>
          </a:prstGeom>
          <a:noFill/>
          <a:ln>
            <a:noFill/>
          </a:ln>
        </p:spPr>
      </p:pic>
      <p:cxnSp>
        <p:nvCxnSpPr>
          <p:cNvPr id="1490" name="Shape 1490"/>
          <p:cNvCxnSpPr/>
          <p:nvPr/>
        </p:nvCxnSpPr>
        <p:spPr>
          <a:xfrm>
            <a:off x="3230688" y="3798123"/>
            <a:ext cx="386133"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3230688" y="5744857"/>
            <a:ext cx="386133"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3230688" y="7691568"/>
            <a:ext cx="386133"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1687732" y="5375332"/>
            <a:ext cx="1891200" cy="1891200"/>
          </a:xfrm>
          <a:prstGeom prst="ellipse">
            <a:avLst/>
          </a:prstGeom>
          <a:noFill/>
          <a:ln>
            <a:noFill/>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4" name="Shape 1494"/>
          <p:cNvSpPr txBox="1">
            <a:spLocks noGrp="1"/>
          </p:cNvSpPr>
          <p:nvPr>
            <p:ph type="body" idx="1"/>
          </p:nvPr>
        </p:nvSpPr>
        <p:spPr>
          <a:xfrm>
            <a:off x="9472800"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Unified language</a:t>
            </a:r>
          </a:p>
        </p:txBody>
      </p:sp>
      <p:grpSp>
        <p:nvGrpSpPr>
          <p:cNvPr id="1495" name="Shape 1495"/>
          <p:cNvGrpSpPr/>
          <p:nvPr/>
        </p:nvGrpSpPr>
        <p:grpSpPr>
          <a:xfrm>
            <a:off x="9563755" y="7165765"/>
            <a:ext cx="6139250" cy="159360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1836580" y="3001298"/>
            <a:ext cx="1593600" cy="159360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2633380" y="4594899"/>
            <a:ext cx="0" cy="780267"/>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10923979" y="6989543"/>
            <a:ext cx="1040532" cy="40960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3301715" y="6989543"/>
            <a:ext cx="1041067" cy="40960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945333" y="3458979"/>
            <a:ext cx="0" cy="4452267"/>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4861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lgn="ctr">
              <a:buClr>
                <a:schemeClr val="accent1"/>
              </a:buClr>
              <a:buSzPct val="25000"/>
            </a:pPr>
            <a:r>
              <a:rPr lang="en-US"/>
              <a:t>Continuous Workflow</a:t>
            </a:r>
          </a:p>
        </p:txBody>
      </p:sp>
      <p:grpSp>
        <p:nvGrpSpPr>
          <p:cNvPr id="1567" name="Shape 1567"/>
          <p:cNvGrpSpPr/>
          <p:nvPr/>
        </p:nvGrpSpPr>
        <p:grpSpPr>
          <a:xfrm>
            <a:off x="3094156" y="1532944"/>
            <a:ext cx="10067666" cy="7180612"/>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666140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8669867" y="649"/>
            <a:ext cx="7586133" cy="9142933"/>
          </a:xfrm>
          <a:prstGeom prst="rect">
            <a:avLst/>
          </a:prstGeom>
          <a:solidFill>
            <a:srgbClr val="435464"/>
          </a:solidFill>
          <a:ln>
            <a:noFill/>
          </a:ln>
        </p:spPr>
        <p:txBody>
          <a:bodyPr lIns="597547" tIns="2270734" rIns="121900" bIns="60929" anchor="t" anchorCtr="0">
            <a:noAutofit/>
          </a:bodyPr>
          <a:lstStyle/>
          <a:p>
            <a:pPr defTabSz="1625529" fontAlgn="auto">
              <a:lnSpc>
                <a:spcPct val="90000"/>
              </a:lnSpc>
              <a:spcBef>
                <a:spcPts val="0"/>
              </a:spcBef>
              <a:spcAft>
                <a:spcPts val="0"/>
              </a:spcAft>
              <a:buClr>
                <a:srgbClr val="FFFFFF"/>
              </a:buClr>
            </a:pPr>
            <a:endParaRPr sz="1800" kern="0">
              <a:solidFill>
                <a:srgbClr val="FFFFFF"/>
              </a:solidFill>
              <a:latin typeface="Raleway"/>
              <a:ea typeface="Raleway"/>
              <a:cs typeface="Raleway"/>
              <a:sym typeface="Raleway"/>
            </a:endParaRPr>
          </a:p>
        </p:txBody>
      </p:sp>
      <p:sp>
        <p:nvSpPr>
          <p:cNvPr id="915" name="Shape 915"/>
          <p:cNvSpPr txBox="1"/>
          <p:nvPr/>
        </p:nvSpPr>
        <p:spPr>
          <a:xfrm>
            <a:off x="8669867" y="2299350"/>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Clr>
                <a:srgbClr val="FFFFFF"/>
              </a:buClr>
              <a:buSzPct val="25000"/>
            </a:pPr>
            <a:r>
              <a:rPr lang="en" sz="20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9018875" y="3346027"/>
            <a:ext cx="6888866" cy="907451"/>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Verify</a:t>
              </a:r>
            </a:p>
          </p:txBody>
        </p:sp>
      </p:grpSp>
      <p:sp>
        <p:nvSpPr>
          <p:cNvPr id="931" name="Shape 931"/>
          <p:cNvSpPr txBox="1"/>
          <p:nvPr/>
        </p:nvSpPr>
        <p:spPr>
          <a:xfrm>
            <a:off x="8669867" y="4565078"/>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SzPct val="25000"/>
            </a:pPr>
            <a:r>
              <a:rPr lang="en" sz="20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xfrm>
            <a:off x="677334" y="609598"/>
            <a:ext cx="9243518" cy="738663"/>
          </a:xfrm>
          <a:prstGeom prst="rect">
            <a:avLst/>
          </a:prstGeom>
          <a:noFill/>
          <a:ln>
            <a:noFill/>
          </a:ln>
        </p:spPr>
        <p:txBody>
          <a:bodyPr lIns="0" tIns="0" rIns="0" bIns="0" anchor="t" anchorCtr="0">
            <a:noAutofit/>
          </a:bodyPr>
          <a:lstStyle/>
          <a:p>
            <a:pPr>
              <a:buSzPct val="25000"/>
            </a:pPr>
            <a:r>
              <a:rPr lang="en"/>
              <a:t>InSpec</a:t>
            </a:r>
          </a:p>
        </p:txBody>
      </p:sp>
      <p:sp>
        <p:nvSpPr>
          <p:cNvPr id="933" name="Shape 933"/>
          <p:cNvSpPr txBox="1">
            <a:spLocks noGrp="1"/>
          </p:cNvSpPr>
          <p:nvPr>
            <p:ph type="body" idx="1"/>
          </p:nvPr>
        </p:nvSpPr>
        <p:spPr>
          <a:xfrm>
            <a:off x="677333" y="2622711"/>
            <a:ext cx="7479467" cy="5161600"/>
          </a:xfrm>
          <a:prstGeom prst="rect">
            <a:avLst/>
          </a:prstGeom>
          <a:noFill/>
          <a:ln>
            <a:noFill/>
          </a:ln>
        </p:spPr>
        <p:txBody>
          <a:bodyPr lIns="0" tIns="0" rIns="0" bIns="0" anchor="t" anchorCtr="0">
            <a:noAutofit/>
          </a:bodyPr>
          <a:lstStyle/>
          <a:p>
            <a:pPr marL="383788" lvl="2" indent="-383788">
              <a:spcBef>
                <a:spcPts val="0"/>
              </a:spcBef>
              <a:spcAft>
                <a:spcPts val="0"/>
              </a:spcAft>
              <a:buSzPct val="100000"/>
            </a:pPr>
            <a:r>
              <a:rPr lang="en" sz="2500" dirty="0"/>
              <a:t>Translate </a:t>
            </a:r>
            <a:r>
              <a:rPr lang="en" sz="2500" b="1" dirty="0">
                <a:solidFill>
                  <a:schemeClr val="accent1"/>
                </a:solidFill>
              </a:rPr>
              <a:t>compliance</a:t>
            </a:r>
            <a:r>
              <a:rPr lang="en" sz="2500" dirty="0"/>
              <a:t> into Code</a:t>
            </a:r>
          </a:p>
          <a:p>
            <a:pPr marL="383788" lvl="2" indent="-383788">
              <a:spcBef>
                <a:spcPts val="1600"/>
              </a:spcBef>
              <a:spcAft>
                <a:spcPts val="0"/>
              </a:spcAft>
              <a:buSzPct val="100000"/>
            </a:pPr>
            <a:r>
              <a:rPr lang="en" sz="2500" b="1" dirty="0">
                <a:solidFill>
                  <a:schemeClr val="accent1"/>
                </a:solidFill>
              </a:rPr>
              <a:t>Clearly</a:t>
            </a:r>
            <a:r>
              <a:rPr lang="en" sz="2500" dirty="0"/>
              <a:t> express statements of policy</a:t>
            </a:r>
          </a:p>
          <a:p>
            <a:pPr marL="383788" lvl="2" indent="-383788">
              <a:spcBef>
                <a:spcPts val="1600"/>
              </a:spcBef>
              <a:spcAft>
                <a:spcPts val="0"/>
              </a:spcAft>
              <a:buSzPct val="100000"/>
            </a:pPr>
            <a:r>
              <a:rPr lang="en" sz="2500" dirty="0"/>
              <a:t>Move risk to build/test from </a:t>
            </a:r>
            <a:r>
              <a:rPr lang="en" sz="2500" b="1" dirty="0">
                <a:solidFill>
                  <a:schemeClr val="accent1"/>
                </a:solidFill>
              </a:rPr>
              <a:t>runtime</a:t>
            </a:r>
          </a:p>
          <a:p>
            <a:pPr marL="383788" lvl="2" indent="-383788">
              <a:spcBef>
                <a:spcPts val="1600"/>
              </a:spcBef>
              <a:spcAft>
                <a:spcPts val="0"/>
              </a:spcAft>
              <a:buSzPct val="100000"/>
            </a:pPr>
            <a:r>
              <a:rPr lang="en" sz="2500" dirty="0"/>
              <a:t>Find issues </a:t>
            </a:r>
            <a:r>
              <a:rPr lang="en" sz="2500" b="1" dirty="0">
                <a:solidFill>
                  <a:schemeClr val="accent1"/>
                </a:solidFill>
              </a:rPr>
              <a:t>early</a:t>
            </a:r>
          </a:p>
          <a:p>
            <a:pPr marL="383788" lvl="2" indent="-383788">
              <a:spcBef>
                <a:spcPts val="1600"/>
              </a:spcBef>
              <a:spcAft>
                <a:spcPts val="0"/>
              </a:spcAft>
              <a:buSzPct val="100000"/>
            </a:pPr>
            <a:r>
              <a:rPr lang="en" sz="2500" dirty="0"/>
              <a:t>Write code </a:t>
            </a:r>
            <a:r>
              <a:rPr lang="en" sz="2500" b="1" dirty="0">
                <a:solidFill>
                  <a:schemeClr val="accent1"/>
                </a:solidFill>
              </a:rPr>
              <a:t>quickly</a:t>
            </a:r>
          </a:p>
          <a:p>
            <a:pPr marL="383788" lvl="2" indent="-383788">
              <a:spcBef>
                <a:spcPts val="1600"/>
              </a:spcBef>
              <a:spcAft>
                <a:spcPts val="0"/>
              </a:spcAft>
              <a:buSzPct val="100000"/>
            </a:pPr>
            <a:r>
              <a:rPr lang="en" sz="2500" dirty="0"/>
              <a:t>Run code </a:t>
            </a:r>
            <a:r>
              <a:rPr lang="en" sz="2500" b="1" dirty="0">
                <a:solidFill>
                  <a:schemeClr val="accent1"/>
                </a:solidFill>
              </a:rPr>
              <a:t>anywhere</a:t>
            </a:r>
          </a:p>
          <a:p>
            <a:pPr marL="383788" lvl="2" indent="-383788">
              <a:spcBef>
                <a:spcPts val="1600"/>
              </a:spcBef>
              <a:spcAft>
                <a:spcPts val="0"/>
              </a:spcAft>
              <a:buSzPct val="100000"/>
            </a:pPr>
            <a:r>
              <a:rPr lang="en" sz="2500" b="1" dirty="0">
                <a:solidFill>
                  <a:schemeClr val="accent1"/>
                </a:solidFill>
              </a:rPr>
              <a:t>Inspect</a:t>
            </a:r>
            <a:r>
              <a:rPr lang="en" sz="2500" dirty="0"/>
              <a:t> machines, data</a:t>
            </a:r>
            <a:r>
              <a:rPr lang="en-US" sz="2500" dirty="0"/>
              <a:t>,</a:t>
            </a:r>
            <a:r>
              <a:rPr lang="en" sz="2500" dirty="0"/>
              <a:t> and APIs</a:t>
            </a:r>
          </a:p>
        </p:txBody>
      </p:sp>
      <p:sp>
        <p:nvSpPr>
          <p:cNvPr id="934" name="Shape 934"/>
          <p:cNvSpPr txBox="1">
            <a:spLocks noGrp="1"/>
          </p:cNvSpPr>
          <p:nvPr>
            <p:ph type="body" idx="4294967295"/>
          </p:nvPr>
        </p:nvSpPr>
        <p:spPr>
          <a:xfrm>
            <a:off x="677333" y="1385603"/>
            <a:ext cx="4638944" cy="443198"/>
          </a:xfrm>
          <a:prstGeom prst="rect">
            <a:avLst/>
          </a:prstGeom>
          <a:noFill/>
          <a:ln>
            <a:noFill/>
          </a:ln>
        </p:spPr>
        <p:txBody>
          <a:bodyPr lIns="0" tIns="0" rIns="0" bIns="0" anchor="t" anchorCtr="0">
            <a:noAutofit/>
          </a:bodyPr>
          <a:lstStyle/>
          <a:p>
            <a:pPr>
              <a:spcBef>
                <a:spcPts val="0"/>
              </a:spcBef>
              <a:spcAft>
                <a:spcPts val="0"/>
              </a:spcAft>
              <a:buClr>
                <a:schemeClr val="accent3"/>
              </a:buClr>
              <a:buSzPct val="25000"/>
            </a:pPr>
            <a:r>
              <a:rPr lang="en">
                <a:solidFill>
                  <a:schemeClr val="accent3"/>
                </a:solidFill>
              </a:rPr>
              <a:t>Turn security and compliance into code</a:t>
            </a:r>
          </a:p>
        </p:txBody>
      </p:sp>
      <p:sp>
        <p:nvSpPr>
          <p:cNvPr id="935" name="Shape 935"/>
          <p:cNvSpPr/>
          <p:nvPr/>
        </p:nvSpPr>
        <p:spPr>
          <a:xfrm>
            <a:off x="8669867" y="649"/>
            <a:ext cx="7586133" cy="1828149"/>
          </a:xfrm>
          <a:prstGeom prst="rect">
            <a:avLst/>
          </a:prstGeom>
          <a:solidFill>
            <a:srgbClr val="4197B5"/>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936" name="Shape 936"/>
          <p:cNvSpPr/>
          <p:nvPr/>
        </p:nvSpPr>
        <p:spPr>
          <a:xfrm>
            <a:off x="8669867" y="1782751"/>
            <a:ext cx="7586133" cy="121918"/>
          </a:xfrm>
          <a:prstGeom prst="rect">
            <a:avLst/>
          </a:prstGeom>
          <a:solidFill>
            <a:schemeClr val="lt2"/>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46932" y="557813"/>
            <a:ext cx="3024000" cy="741867"/>
          </a:xfrm>
          <a:prstGeom prst="rect">
            <a:avLst/>
          </a:prstGeom>
          <a:noFill/>
          <a:ln>
            <a:noFill/>
          </a:ln>
        </p:spPr>
      </p:pic>
      <p:grpSp>
        <p:nvGrpSpPr>
          <p:cNvPr id="938" name="Shape 938"/>
          <p:cNvGrpSpPr/>
          <p:nvPr/>
        </p:nvGrpSpPr>
        <p:grpSpPr>
          <a:xfrm>
            <a:off x="9159813" y="5559380"/>
            <a:ext cx="6606988" cy="32780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625529" fontAlgn="auto">
                <a:spcBef>
                  <a:spcPts val="0"/>
                </a:spcBef>
                <a:spcAft>
                  <a:spcPts val="0"/>
                </a:spcAft>
              </a:pPr>
              <a:r>
                <a:rPr lang="en" sz="1400" b="1" kern="0" dirty="0">
                  <a:solidFill>
                    <a:srgbClr val="FFFFFF"/>
                  </a:solidFill>
                  <a:latin typeface="Consolas"/>
                  <a:ea typeface="Consolas"/>
                  <a:cs typeface="Consolas"/>
                  <a:sym typeface="Consolas"/>
                </a:rPr>
                <a:t>control </a:t>
              </a:r>
              <a:r>
                <a:rPr lang="en" sz="1400" b="1" kern="0" dirty="0">
                  <a:solidFill>
                    <a:srgbClr val="5AB7B2"/>
                  </a:solidFill>
                  <a:latin typeface="Consolas"/>
                  <a:ea typeface="Consolas"/>
                  <a:cs typeface="Consolas"/>
                  <a:sym typeface="Consolas"/>
                </a:rPr>
                <a:t>‘cis-1.4.1’</a:t>
              </a:r>
              <a:r>
                <a:rPr lang="en" sz="1400" b="1" kern="0" dirty="0">
                  <a:solidFill>
                    <a:srgbClr val="FFFFFF"/>
                  </a:solidFill>
                  <a:latin typeface="Consolas"/>
                  <a:ea typeface="Consolas"/>
                  <a:cs typeface="Consolas"/>
                  <a:sym typeface="Consolas"/>
                </a:rPr>
                <a:t> </a:t>
              </a:r>
              <a:r>
                <a:rPr lang="en" sz="14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 sz="1400" b="1" kern="0" dirty="0">
                  <a:solidFill>
                    <a:srgbClr val="FFFFFF"/>
                  </a:solidFill>
                  <a:latin typeface="Consolas"/>
                  <a:ea typeface="Consolas"/>
                  <a:cs typeface="Consolas"/>
                  <a:sym typeface="Consolas"/>
                </a:rPr>
                <a:t>	title </a:t>
              </a:r>
              <a:r>
                <a:rPr lang="en" sz="1400" b="1" kern="0" dirty="0">
                  <a:solidFill>
                    <a:srgbClr val="5AB7B2"/>
                  </a:solidFill>
                  <a:latin typeface="Consolas"/>
                  <a:ea typeface="Consolas"/>
                  <a:cs typeface="Consolas"/>
                  <a:sym typeface="Consolas"/>
                </a:rPr>
                <a:t>‘1.4.1 Enable SELinux in /etc/grub.conf’</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desc</a:t>
              </a: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impact</a:t>
              </a:r>
              <a:r>
                <a:rPr lang="en" sz="1400" b="1" kern="0" dirty="0">
                  <a:solidFill>
                    <a:srgbClr val="5AB7B2"/>
                  </a:solidFill>
                  <a:latin typeface="Consolas"/>
                  <a:ea typeface="Consolas"/>
                  <a:cs typeface="Consolas"/>
                  <a:sym typeface="Consolas"/>
                </a:rPr>
                <a:t> 1.0</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expect(grub_conf.param ‘selinux’).to_not eq </a:t>
              </a:r>
              <a:r>
                <a:rPr lang="en" sz="1400" b="1" kern="0" dirty="0">
                  <a:solidFill>
                    <a:srgbClr val="5AB7B2"/>
                  </a:solidFill>
                  <a:latin typeface="Consolas"/>
                  <a:ea typeface="Consolas"/>
                  <a:cs typeface="Consolas"/>
                  <a:sym typeface="Consolas"/>
                </a:rPr>
                <a:t>‘0’</a:t>
              </a:r>
            </a:p>
            <a:p>
              <a:pPr indent="812729" defTabSz="1625529" fontAlgn="auto">
                <a:spcBef>
                  <a:spcPts val="0"/>
                </a:spcBef>
                <a:spcAft>
                  <a:spcPts val="0"/>
                </a:spcAft>
              </a:pPr>
              <a:r>
                <a:rPr lang="en" sz="1400" b="1" kern="0" dirty="0">
                  <a:solidFill>
                    <a:srgbClr val="FFFFFF"/>
                  </a:solidFill>
                  <a:latin typeface="Consolas"/>
                  <a:ea typeface="Consolas"/>
                  <a:cs typeface="Consolas"/>
                  <a:sym typeface="Consolas"/>
                </a:rPr>
                <a:t>expect(grub_conf.param ‘enforcing’).to_not eq </a:t>
              </a:r>
              <a:r>
                <a:rPr lang="en" sz="1400" b="1" kern="0" dirty="0">
                  <a:solidFill>
                    <a:srgbClr val="5AB7B2"/>
                  </a:solidFill>
                  <a:latin typeface="Consolas"/>
                  <a:ea typeface="Consolas"/>
                  <a:cs typeface="Consolas"/>
                  <a:sym typeface="Consolas"/>
                </a:rPr>
                <a:t>‘0’</a:t>
              </a:r>
            </a:p>
            <a:p>
              <a:pPr defTabSz="1625529" fontAlgn="auto">
                <a:spcBef>
                  <a:spcPts val="0"/>
                </a:spcBef>
                <a:spcAft>
                  <a:spcPts val="0"/>
                </a:spcAft>
              </a:pPr>
              <a:r>
                <a:rPr lang="en" sz="14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01266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2754704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17109260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138898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12106915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3033311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6274192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/home/ec2-user/ssh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1641303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Environment</a:t>
            </a:r>
            <a:endParaRPr lang="en-US" dirty="0"/>
          </a:p>
        </p:txBody>
      </p:sp>
      <p:sp>
        <p:nvSpPr>
          <p:cNvPr id="3" name="Subtitle 2"/>
          <p:cNvSpPr>
            <a:spLocks noGrp="1"/>
          </p:cNvSpPr>
          <p:nvPr>
            <p:ph type="subTitle" idx="1"/>
          </p:nvPr>
        </p:nvSpPr>
        <p:spPr/>
        <p:txBody>
          <a:bodyPr/>
          <a:lstStyle/>
          <a:p>
            <a:r>
              <a:rPr lang="en-US" dirty="0" smtClean="0"/>
              <a:t>Let’s have a look around</a:t>
            </a:r>
            <a:endParaRPr lang="en-US" dirty="0"/>
          </a:p>
        </p:txBody>
      </p:sp>
    </p:spTree>
    <p:extLst>
      <p:ext uri="{BB962C8B-B14F-4D97-AF65-F5344CB8AC3E}">
        <p14:creationId xmlns:p14="http://schemas.microsoft.com/office/powerpoint/2010/main" val="40154484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331619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1704866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4284163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454919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342332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35759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6791"/>
            <a:ext cx="16256000" cy="8630418"/>
          </a:xfrm>
          <a:prstGeom prst="rect">
            <a:avLst/>
          </a:prstGeom>
        </p:spPr>
      </p:pic>
    </p:spTree>
    <p:extLst>
      <p:ext uri="{BB962C8B-B14F-4D97-AF65-F5344CB8AC3E}">
        <p14:creationId xmlns:p14="http://schemas.microsoft.com/office/powerpoint/2010/main" val="312508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0910"/>
            <a:ext cx="16256000" cy="8602180"/>
          </a:xfrm>
          <a:prstGeom prst="rect">
            <a:avLst/>
          </a:prstGeom>
        </p:spPr>
      </p:pic>
    </p:spTree>
    <p:extLst>
      <p:ext uri="{BB962C8B-B14F-4D97-AF65-F5344CB8AC3E}">
        <p14:creationId xmlns:p14="http://schemas.microsoft.com/office/powerpoint/2010/main" val="19658076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99644"/>
            <a:ext cx="16256000" cy="8144713"/>
          </a:xfrm>
          <a:prstGeom prst="rect">
            <a:avLst/>
          </a:prstGeom>
        </p:spPr>
      </p:pic>
    </p:spTree>
    <p:extLst>
      <p:ext uri="{BB962C8B-B14F-4D97-AF65-F5344CB8AC3E}">
        <p14:creationId xmlns:p14="http://schemas.microsoft.com/office/powerpoint/2010/main" val="122481287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581" y="0"/>
            <a:ext cx="9094839" cy="9144000"/>
          </a:xfrm>
          <a:prstGeom prst="rect">
            <a:avLst/>
          </a:prstGeom>
        </p:spPr>
      </p:pic>
    </p:spTree>
    <p:extLst>
      <p:ext uri="{BB962C8B-B14F-4D97-AF65-F5344CB8AC3E}">
        <p14:creationId xmlns:p14="http://schemas.microsoft.com/office/powerpoint/2010/main" val="18843278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06042" y="1001059"/>
            <a:ext cx="14843916" cy="7141883"/>
            <a:chOff x="870697" y="986117"/>
            <a:chExt cx="14843916" cy="7141883"/>
          </a:xfrm>
        </p:grpSpPr>
        <p:pic>
          <p:nvPicPr>
            <p:cNvPr id="4" name="Picture 3"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0697" y="986117"/>
              <a:ext cx="7073900" cy="7112000"/>
            </a:xfrm>
            <a:prstGeom prst="rect">
              <a:avLst/>
            </a:prstGeom>
          </p:spPr>
        </p:pic>
        <p:pic>
          <p:nvPicPr>
            <p:cNvPr id="5" name="Picture 4"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7270" y="1026085"/>
              <a:ext cx="7147343" cy="7101915"/>
            </a:xfrm>
            <a:prstGeom prst="rect">
              <a:avLst/>
            </a:prstGeom>
          </p:spPr>
        </p:pic>
      </p:grpSp>
    </p:spTree>
    <p:extLst>
      <p:ext uri="{BB962C8B-B14F-4D97-AF65-F5344CB8AC3E}">
        <p14:creationId xmlns:p14="http://schemas.microsoft.com/office/powerpoint/2010/main" val="320915321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977017"/>
            <a:ext cx="13893821" cy="1754327"/>
          </a:xfrm>
          <a:prstGeom prst="rect">
            <a:avLst/>
          </a:prstGeom>
          <a:noFill/>
        </p:spPr>
        <p:txBody>
          <a:bodyPr wrap="square" rtlCol="0">
            <a:spAutoFit/>
          </a:bodyPr>
          <a:lstStyle/>
          <a:p>
            <a:pPr algn="ctr"/>
            <a:r>
              <a:rPr lang="en-US" sz="3600" dirty="0">
                <a:solidFill>
                  <a:schemeClr val="bg1"/>
                </a:solidFill>
              </a:rPr>
              <a:t>Use the file </a:t>
            </a:r>
            <a:r>
              <a:rPr lang="en-US" sz="3600" dirty="0" smtClean="0">
                <a:solidFill>
                  <a:schemeClr val="bg1"/>
                </a:solidFill>
              </a:rPr>
              <a:t>resource </a:t>
            </a:r>
            <a:r>
              <a:rPr lang="en-US" sz="3600" dirty="0">
                <a:solidFill>
                  <a:schemeClr val="bg1"/>
                </a:solidFill>
              </a:rPr>
              <a:t>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13207943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1019711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7022928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663252"/>
            <a:ext cx="13893821" cy="2308324"/>
          </a:xfrm>
          <a:prstGeom prst="rect">
            <a:avLst/>
          </a:prstGeom>
          <a:noFill/>
        </p:spPr>
        <p:txBody>
          <a:bodyPr wrap="square" rtlCol="0">
            <a:spAutoFit/>
          </a:bodyPr>
          <a:lstStyle/>
          <a:p>
            <a:pPr algn="ctr"/>
            <a:r>
              <a:rPr lang="en-US" sz="3600" dirty="0" smtClean="0">
                <a:solidFill>
                  <a:schemeClr val="bg1"/>
                </a:solidFill>
              </a:rPr>
              <a:t>The </a:t>
            </a:r>
            <a:r>
              <a:rPr lang="en-US" sz="3600" dirty="0">
                <a:solidFill>
                  <a:schemeClr val="bg1"/>
                </a:solidFill>
              </a:rPr>
              <a:t>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402528952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26386196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1231168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9531134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115809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21285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754327"/>
          </a:xfrm>
          <a:prstGeom prst="rect">
            <a:avLst/>
          </a:prstGeom>
          <a:noFill/>
        </p:spPr>
        <p:txBody>
          <a:bodyPr wrap="square" rtlCol="0">
            <a:spAutoFit/>
          </a:bodyPr>
          <a:lstStyle/>
          <a:p>
            <a:pPr algn="ctr"/>
            <a:r>
              <a:rPr lang="en-US" sz="3600" dirty="0">
                <a:solidFill>
                  <a:schemeClr val="bg1"/>
                </a:solidFill>
              </a:rPr>
              <a:t>Use the </a:t>
            </a:r>
            <a:r>
              <a:rPr lang="en-US" sz="3600" dirty="0" err="1">
                <a:solidFill>
                  <a:schemeClr val="bg1"/>
                </a:solidFill>
              </a:rPr>
              <a:t>sshd_config</a:t>
            </a:r>
            <a:r>
              <a:rPr lang="en-US" sz="3600" dirty="0">
                <a:solidFill>
                  <a:schemeClr val="bg1"/>
                </a:solidFill>
              </a:rPr>
              <a:t> </a:t>
            </a:r>
            <a:r>
              <a:rPr lang="en-US" sz="3600" dirty="0" smtClean="0">
                <a:solidFill>
                  <a:schemeClr val="bg1"/>
                </a:solidFill>
              </a:rPr>
              <a:t>resource </a:t>
            </a:r>
            <a:r>
              <a:rPr lang="en-US" sz="3600" dirty="0">
                <a:solidFill>
                  <a:schemeClr val="bg1"/>
                </a:solidFill>
              </a:rPr>
              <a:t>to test configuration data for the </a:t>
            </a:r>
            <a:r>
              <a:rPr lang="en-US" sz="3600" dirty="0" err="1">
                <a:solidFill>
                  <a:schemeClr val="bg1"/>
                </a:solidFill>
              </a:rPr>
              <a:t>OpenSSH</a:t>
            </a:r>
            <a:r>
              <a:rPr lang="en-US" sz="3600" dirty="0">
                <a:solidFill>
                  <a:schemeClr val="bg1"/>
                </a:solidFill>
              </a:rPr>
              <a:t> daemon located at /</a:t>
            </a:r>
            <a:r>
              <a:rPr lang="en-US" sz="3600" dirty="0" err="1">
                <a:solidFill>
                  <a:schemeClr val="bg1"/>
                </a:solidFill>
              </a:rPr>
              <a:t>etc</a:t>
            </a:r>
            <a:r>
              <a:rPr lang="en-US" sz="3600" dirty="0">
                <a:solidFill>
                  <a:schemeClr val="bg1"/>
                </a:solidFill>
              </a:rPr>
              <a:t>/</a:t>
            </a:r>
            <a:r>
              <a:rPr lang="en-US" sz="3600" dirty="0" err="1">
                <a:solidFill>
                  <a:schemeClr val="bg1"/>
                </a:solidFill>
              </a:rPr>
              <a:t>ssh</a:t>
            </a:r>
            <a:r>
              <a:rPr lang="en-US" sz="3600" dirty="0">
                <a:solidFill>
                  <a:schemeClr val="bg1"/>
                </a:solidFill>
              </a:rPr>
              <a:t>/</a:t>
            </a:r>
            <a:r>
              <a:rPr lang="en-US" sz="3600" dirty="0" err="1">
                <a:solidFill>
                  <a:schemeClr val="bg1"/>
                </a:solidFill>
              </a:rPr>
              <a:t>sshd_config</a:t>
            </a:r>
            <a:r>
              <a:rPr lang="en-US" sz="3600" dirty="0">
                <a:solidFill>
                  <a:schemeClr val="bg1"/>
                </a:solidFill>
              </a:rPr>
              <a:t> on Linux and Unix platforms. </a:t>
            </a:r>
          </a:p>
        </p:txBody>
      </p:sp>
    </p:spTree>
    <p:extLst>
      <p:ext uri="{BB962C8B-B14F-4D97-AF65-F5344CB8AC3E}">
        <p14:creationId xmlns:p14="http://schemas.microsoft.com/office/powerpoint/2010/main" val="22523135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70400" y="3625850"/>
            <a:ext cx="7315200" cy="1892300"/>
          </a:xfrm>
          <a:prstGeom prst="rect">
            <a:avLst/>
          </a:prstGeom>
        </p:spPr>
      </p:pic>
    </p:spTree>
    <p:extLst>
      <p:ext uri="{BB962C8B-B14F-4D97-AF65-F5344CB8AC3E}">
        <p14:creationId xmlns:p14="http://schemas.microsoft.com/office/powerpoint/2010/main" val="222081570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9143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635030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921016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2269755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700" dirty="0"/>
              <a:t>$ </a:t>
            </a:r>
            <a:r>
              <a:rPr lang="en-US" sz="1700" dirty="0" err="1"/>
              <a:t>inspec</a:t>
            </a:r>
            <a:r>
              <a:rPr lang="en-US" sz="1700" dirty="0"/>
              <a:t> exec </a:t>
            </a:r>
            <a:r>
              <a:rPr lang="en-US" sz="1700" dirty="0" err="1"/>
              <a:t>ssh</a:t>
            </a:r>
            <a:r>
              <a:rPr lang="en-US" sz="1700" dirty="0"/>
              <a:t> -t </a:t>
            </a:r>
            <a:r>
              <a:rPr lang="en-US" sz="1700" dirty="0" err="1"/>
              <a:t>ssh</a:t>
            </a:r>
            <a:r>
              <a:rPr lang="en-US" sz="17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20840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3307394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4929836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34882801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26632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200" dirty="0" err="1">
                <a:solidFill>
                  <a:srgbClr val="000000"/>
                </a:solidFill>
              </a:rPr>
              <a:t>control</a:t>
            </a:r>
            <a:r>
              <a:rPr lang="tr-TR" sz="1200" dirty="0">
                <a:solidFill>
                  <a:srgbClr val="000000"/>
                </a:solidFill>
              </a:rPr>
              <a:t> </a:t>
            </a:r>
            <a:r>
              <a:rPr lang="tr-TR" sz="1200" dirty="0">
                <a:solidFill>
                  <a:srgbClr val="4E9A06"/>
                </a:solidFill>
              </a:rPr>
              <a:t>'5.2.2' </a:t>
            </a:r>
            <a:r>
              <a:rPr lang="tr-TR" sz="1200" b="1" dirty="0">
                <a:solidFill>
                  <a:srgbClr val="204A87"/>
                </a:solidFill>
              </a:rPr>
              <a:t>do</a:t>
            </a:r>
          </a:p>
          <a:p>
            <a:r>
              <a:rPr lang="mr-IN" sz="1200" dirty="0"/>
              <a:t>    </a:t>
            </a:r>
            <a:r>
              <a:rPr lang="mr-IN" sz="1200" dirty="0">
                <a:solidFill>
                  <a:srgbClr val="000000"/>
                </a:solidFill>
              </a:rPr>
              <a:t>impact </a:t>
            </a:r>
            <a:r>
              <a:rPr lang="mr-IN" sz="1200" b="1" dirty="0">
                <a:solidFill>
                  <a:srgbClr val="0000CF"/>
                </a:solidFill>
              </a:rPr>
              <a:t>1</a:t>
            </a:r>
            <a:r>
              <a:rPr lang="mr-IN" sz="1200" b="1" dirty="0">
                <a:solidFill>
                  <a:srgbClr val="CE5C00"/>
                </a:solidFill>
              </a:rPr>
              <a:t>.</a:t>
            </a:r>
            <a:r>
              <a:rPr lang="mr-IN" sz="1200" b="1" dirty="0">
                <a:solidFill>
                  <a:srgbClr val="0000CF"/>
                </a:solidFill>
              </a:rPr>
              <a:t>0</a:t>
            </a:r>
          </a:p>
          <a:p>
            <a:r>
              <a:rPr lang="mr-IN" sz="1200" dirty="0"/>
              <a:t>    </a:t>
            </a:r>
          </a:p>
          <a:p>
            <a:r>
              <a:rPr lang="en-US" sz="1200" dirty="0"/>
              <a:t>    </a:t>
            </a:r>
            <a:r>
              <a:rPr lang="en-US" sz="1200" dirty="0">
                <a:solidFill>
                  <a:srgbClr val="000000"/>
                </a:solidFill>
              </a:rPr>
              <a:t>title </a:t>
            </a:r>
            <a:r>
              <a:rPr lang="en-US" sz="1200" dirty="0">
                <a:solidFill>
                  <a:srgbClr val="4E9A06"/>
                </a:solidFill>
              </a:rPr>
              <a:t>'Ensure SSH Protocol is set to 2'</a:t>
            </a:r>
          </a:p>
          <a:p>
            <a:r>
              <a:rPr lang="mr-IN" sz="1200" dirty="0"/>
              <a:t>    </a:t>
            </a:r>
          </a:p>
          <a:p>
            <a:r>
              <a:rPr lang="mr-IN" sz="1200" dirty="0"/>
              <a:t>    </a:t>
            </a:r>
            <a:r>
              <a:rPr lang="mr-IN" sz="1200" dirty="0">
                <a:solidFill>
                  <a:srgbClr val="000000"/>
                </a:solidFill>
              </a:rPr>
              <a:t>desc </a:t>
            </a:r>
            <a:r>
              <a:rPr lang="mr-IN" sz="1200" b="1" dirty="0">
                <a:solidFill>
                  <a:srgbClr val="CE5C00"/>
                </a:solidFill>
              </a:rPr>
              <a:t>&lt;&lt;-</a:t>
            </a:r>
            <a:r>
              <a:rPr lang="mr-IN" sz="1200" b="1" dirty="0">
                <a:solidFill>
                  <a:srgbClr val="000000"/>
                </a:solidFill>
              </a:rPr>
              <a:t>EOF</a:t>
            </a:r>
          </a:p>
          <a:p>
            <a:r>
              <a:rPr lang="en-US" sz="1200" dirty="0">
                <a:solidFill>
                  <a:srgbClr val="4E9A06"/>
                </a:solidFill>
              </a:rPr>
              <a:t>      SSH supports two different and incompatible protocols: SSH1 and SSH2. </a:t>
            </a:r>
          </a:p>
          <a:p>
            <a:r>
              <a:rPr lang="en-US" sz="1200" dirty="0">
                <a:solidFill>
                  <a:srgbClr val="4E9A06"/>
                </a:solidFill>
              </a:rPr>
              <a:t>      SSH1 was the original protocol and was subject to security issues. </a:t>
            </a:r>
          </a:p>
          <a:p>
            <a:r>
              <a:rPr lang="en-US" sz="1200" dirty="0">
                <a:solidFill>
                  <a:srgbClr val="4E9A06"/>
                </a:solidFill>
              </a:rPr>
              <a:t>      SSH2 is more advanced and secure.</a:t>
            </a:r>
          </a:p>
          <a:p>
            <a:r>
              <a:rPr lang="mr-IN" sz="1200" dirty="0">
                <a:solidFill>
                  <a:srgbClr val="4E9A06"/>
                </a:solidFill>
              </a:rPr>
              <a:t>      </a:t>
            </a:r>
          </a:p>
          <a:p>
            <a:r>
              <a:rPr lang="en-US" sz="1200" dirty="0">
                <a:solidFill>
                  <a:srgbClr val="4E9A06"/>
                </a:solidFill>
              </a:rPr>
              <a:t>      SSH v1 suffers from insecurities that do not affect SSH v2.</a:t>
            </a:r>
          </a:p>
          <a:p>
            <a:r>
              <a:rPr lang="mr-IN" sz="1200" dirty="0">
                <a:solidFill>
                  <a:srgbClr val="000000"/>
                </a:solidFill>
              </a:rPr>
              <a:t>    EOF</a:t>
            </a:r>
          </a:p>
          <a:p>
            <a:r>
              <a:rPr lang="mr-IN" sz="1200" dirty="0"/>
              <a:t>    </a:t>
            </a:r>
          </a:p>
          <a:p>
            <a:r>
              <a:rPr lang="en-US" sz="1200" dirty="0"/>
              <a:t>    </a:t>
            </a:r>
            <a:r>
              <a:rPr lang="en-US" sz="1200" dirty="0">
                <a:solidFill>
                  <a:srgbClr val="000000"/>
                </a:solidFill>
              </a:rPr>
              <a:t>tag </a:t>
            </a:r>
            <a:r>
              <a:rPr lang="en-US" sz="1200" dirty="0">
                <a:solidFill>
                  <a:srgbClr val="4E9A06"/>
                </a:solidFill>
              </a:rPr>
              <a:t>'</a:t>
            </a:r>
            <a:r>
              <a:rPr lang="en-US" sz="1200" dirty="0" err="1">
                <a:solidFill>
                  <a:srgbClr val="4E9A06"/>
                </a:solidFill>
              </a:rPr>
              <a:t>ssh</a:t>
            </a:r>
            <a:r>
              <a:rPr lang="en-US" sz="1200" dirty="0">
                <a:solidFill>
                  <a:srgbClr val="4E9A06"/>
                </a:solidFill>
              </a:rPr>
              <a:t>'</a:t>
            </a:r>
            <a:r>
              <a:rPr lang="en-US" sz="1200" b="1" dirty="0">
                <a:solidFill>
                  <a:srgbClr val="000000"/>
                </a:solidFill>
              </a:rPr>
              <a:t>, </a:t>
            </a:r>
            <a:r>
              <a:rPr lang="en-US" sz="1200" b="1" dirty="0">
                <a:solidFill>
                  <a:srgbClr val="4E9A06"/>
                </a:solidFill>
              </a:rPr>
              <a:t>'</a:t>
            </a:r>
            <a:r>
              <a:rPr lang="en-US" sz="1200" b="1" dirty="0" err="1">
                <a:solidFill>
                  <a:srgbClr val="4E9A06"/>
                </a:solidFill>
              </a:rPr>
              <a:t>sshd</a:t>
            </a:r>
            <a:r>
              <a:rPr lang="en-US" sz="1200" b="1" dirty="0">
                <a:solidFill>
                  <a:srgbClr val="4E9A06"/>
                </a:solidFill>
              </a:rPr>
              <a:t>'</a:t>
            </a:r>
            <a:r>
              <a:rPr lang="en-US" sz="1200" b="1" dirty="0">
                <a:solidFill>
                  <a:srgbClr val="000000"/>
                </a:solidFill>
              </a:rPr>
              <a:t>, </a:t>
            </a:r>
            <a:r>
              <a:rPr lang="en-US" sz="1200" b="1" dirty="0">
                <a:solidFill>
                  <a:srgbClr val="4E9A06"/>
                </a:solidFill>
              </a:rPr>
              <a:t>'server'</a:t>
            </a:r>
            <a:r>
              <a:rPr lang="en-US" sz="1200" b="1" dirty="0">
                <a:solidFill>
                  <a:srgbClr val="000000"/>
                </a:solidFill>
              </a:rPr>
              <a:t>, </a:t>
            </a:r>
            <a:r>
              <a:rPr lang="en-US" sz="1200" b="1" dirty="0">
                <a:solidFill>
                  <a:srgbClr val="4E9A06"/>
                </a:solidFill>
              </a:rPr>
              <a:t>'workstation'</a:t>
            </a:r>
          </a:p>
          <a:p>
            <a:r>
              <a:rPr lang="mr-IN" sz="1200" dirty="0"/>
              <a:t>    </a:t>
            </a:r>
          </a:p>
          <a:p>
            <a:r>
              <a:rPr lang="en-US" sz="1200" dirty="0"/>
              <a:t>    </a:t>
            </a:r>
            <a:r>
              <a:rPr lang="en-US" sz="1200" dirty="0">
                <a:solidFill>
                  <a:srgbClr val="000000"/>
                </a:solidFill>
              </a:rPr>
              <a:t>ref </a:t>
            </a:r>
            <a:r>
              <a:rPr lang="en-US" sz="1200" dirty="0">
                <a:solidFill>
                  <a:srgbClr val="4E9A06"/>
                </a:solidFill>
              </a:rPr>
              <a:t>'SSH Protocol'</a:t>
            </a:r>
            <a:r>
              <a:rPr lang="en-US" sz="1200" b="1" dirty="0">
                <a:solidFill>
                  <a:srgbClr val="000000"/>
                </a:solidFill>
              </a:rPr>
              <a:t>, </a:t>
            </a:r>
            <a:r>
              <a:rPr lang="en-US" sz="1200" b="1" dirty="0" err="1">
                <a:solidFill>
                  <a:srgbClr val="4E9A06"/>
                </a:solidFill>
              </a:rPr>
              <a:t>url</a:t>
            </a:r>
            <a:r>
              <a:rPr lang="en-US" sz="1200" b="1" dirty="0">
                <a:solidFill>
                  <a:srgbClr val="000000"/>
                </a:solidFill>
              </a:rPr>
              <a:t>: </a:t>
            </a:r>
            <a:r>
              <a:rPr lang="en-US" sz="1200" b="1" dirty="0">
                <a:solidFill>
                  <a:srgbClr val="4E9A06"/>
                </a:solidFill>
              </a:rPr>
              <a:t>'https://</a:t>
            </a:r>
            <a:r>
              <a:rPr lang="en-US" sz="1200" b="1" dirty="0" err="1">
                <a:solidFill>
                  <a:srgbClr val="4E9A06"/>
                </a:solidFill>
              </a:rPr>
              <a:t>access.redhat.com</a:t>
            </a:r>
            <a:r>
              <a:rPr lang="en-US" sz="1200" b="1" dirty="0">
                <a:solidFill>
                  <a:srgbClr val="4E9A06"/>
                </a:solidFill>
              </a:rPr>
              <a:t>/documentation/en-US/</a:t>
            </a:r>
            <a:r>
              <a:rPr lang="en-US" sz="1200" b="1" dirty="0" err="1">
                <a:solidFill>
                  <a:srgbClr val="4E9A06"/>
                </a:solidFill>
              </a:rPr>
              <a:t>Red_Hat_Enterprise_Linux</a:t>
            </a:r>
            <a:r>
              <a:rPr lang="en-US" sz="1200" b="1" dirty="0">
                <a:solidFill>
                  <a:srgbClr val="4E9A06"/>
                </a:solidFill>
              </a:rPr>
              <a:t>/7/html/</a:t>
            </a:r>
            <a:r>
              <a:rPr lang="en-US" sz="1200" b="1" dirty="0" err="1">
                <a:solidFill>
                  <a:srgbClr val="4E9A06"/>
                </a:solidFill>
              </a:rPr>
              <a:t>System_Administrators_Guide</a:t>
            </a:r>
            <a:r>
              <a:rPr lang="en-US" sz="1200" b="1" dirty="0">
                <a:solidFill>
                  <a:srgbClr val="4E9A06"/>
                </a:solidFill>
              </a:rPr>
              <a:t>...'</a:t>
            </a:r>
          </a:p>
          <a:p>
            <a:r>
              <a:rPr lang="mr-IN" sz="1200" dirty="0"/>
              <a:t>    </a:t>
            </a:r>
          </a:p>
          <a:p>
            <a:r>
              <a:rPr lang="en-US" sz="1200" dirty="0"/>
              <a:t>    </a:t>
            </a:r>
            <a:r>
              <a:rPr lang="en-US" sz="1200" dirty="0">
                <a:solidFill>
                  <a:srgbClr val="000000"/>
                </a:solidFill>
              </a:rPr>
              <a:t>describe </a:t>
            </a:r>
            <a:r>
              <a:rPr lang="en-US" sz="1200" dirty="0" err="1">
                <a:solidFill>
                  <a:srgbClr val="000000"/>
                </a:solidFill>
              </a:rPr>
              <a:t>sshd_config</a:t>
            </a:r>
            <a:r>
              <a:rPr lang="en-US" sz="1200" dirty="0">
                <a:solidFill>
                  <a:srgbClr val="000000"/>
                </a:solidFill>
              </a:rPr>
              <a:t> </a:t>
            </a:r>
            <a:r>
              <a:rPr lang="en-US" sz="1200" b="1" dirty="0">
                <a:solidFill>
                  <a:srgbClr val="204A87"/>
                </a:solidFill>
              </a:rPr>
              <a:t>do</a:t>
            </a:r>
          </a:p>
          <a:p>
            <a:r>
              <a:rPr lang="en-US" sz="1200" dirty="0"/>
              <a:t>        </a:t>
            </a:r>
            <a:r>
              <a:rPr lang="en-US" sz="1200" dirty="0">
                <a:solidFill>
                  <a:srgbClr val="000000"/>
                </a:solidFill>
              </a:rPr>
              <a:t>its</a:t>
            </a:r>
            <a:r>
              <a:rPr lang="en-US" sz="1200" b="1" dirty="0">
                <a:solidFill>
                  <a:srgbClr val="000000"/>
                </a:solidFill>
              </a:rPr>
              <a:t>(</a:t>
            </a:r>
            <a:r>
              <a:rPr lang="en-US" sz="1200" b="1" dirty="0">
                <a:solidFill>
                  <a:srgbClr val="4E9A06"/>
                </a:solidFill>
              </a:rPr>
              <a:t>'Protocol'</a:t>
            </a:r>
            <a:r>
              <a:rPr lang="en-US" sz="1200" b="1" dirty="0">
                <a:solidFill>
                  <a:srgbClr val="000000"/>
                </a:solidFill>
              </a:rPr>
              <a:t>) { should </a:t>
            </a:r>
            <a:r>
              <a:rPr lang="en-US" sz="1200" b="1" dirty="0" err="1">
                <a:solidFill>
                  <a:srgbClr val="000000"/>
                </a:solidFill>
              </a:rPr>
              <a:t>cmp</a:t>
            </a:r>
            <a:r>
              <a:rPr lang="en-US" sz="1200" b="1" dirty="0">
                <a:solidFill>
                  <a:srgbClr val="000000"/>
                </a:solidFill>
              </a:rPr>
              <a:t> </a:t>
            </a:r>
            <a:r>
              <a:rPr lang="en-US" sz="1200" b="1" dirty="0">
                <a:solidFill>
                  <a:srgbClr val="0000CF"/>
                </a:solidFill>
              </a:rPr>
              <a:t>2 </a:t>
            </a:r>
            <a:r>
              <a:rPr lang="en-US" sz="1200" b="1" dirty="0">
                <a:solidFill>
                  <a:srgbClr val="000000"/>
                </a:solidFill>
              </a:rPr>
              <a:t>}</a:t>
            </a:r>
          </a:p>
          <a:p>
            <a:r>
              <a:rPr lang="mr-IN" sz="1200" dirty="0"/>
              <a:t>    </a:t>
            </a:r>
            <a:r>
              <a:rPr lang="mr-IN"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531428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95338" y="857250"/>
            <a:ext cx="13465325" cy="7429500"/>
            <a:chOff x="2137709" y="872191"/>
            <a:chExt cx="13465325" cy="742950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7709" y="872191"/>
              <a:ext cx="5854700" cy="74295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08457" y="877793"/>
              <a:ext cx="6894577" cy="7414559"/>
            </a:xfrm>
            <a:prstGeom prst="rect">
              <a:avLst/>
            </a:prstGeom>
          </p:spPr>
        </p:pic>
      </p:grpSp>
    </p:spTree>
    <p:extLst>
      <p:ext uri="{BB962C8B-B14F-4D97-AF65-F5344CB8AC3E}">
        <p14:creationId xmlns:p14="http://schemas.microsoft.com/office/powerpoint/2010/main" val="676069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746" y="0"/>
            <a:ext cx="15944508" cy="9144000"/>
          </a:xfrm>
          <a:prstGeom prst="rect">
            <a:avLst/>
          </a:prstGeom>
        </p:spPr>
      </p:pic>
    </p:spTree>
    <p:extLst>
      <p:ext uri="{BB962C8B-B14F-4D97-AF65-F5344CB8AC3E}">
        <p14:creationId xmlns:p14="http://schemas.microsoft.com/office/powerpoint/2010/main" val="155439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92275" y="1780989"/>
            <a:ext cx="8302314" cy="5346133"/>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9292657" y="1537705"/>
            <a:ext cx="6480756" cy="3155551"/>
          </a:xfrm>
          <a:prstGeom prst="rect">
            <a:avLst/>
          </a:prstGeom>
          <a:ln>
            <a:solidFill>
              <a:schemeClr val="accent1"/>
            </a:solidFill>
          </a:ln>
        </p:spPr>
      </p:pic>
      <p:cxnSp>
        <p:nvCxnSpPr>
          <p:cNvPr id="14" name="Straight Arrow Connector 13"/>
          <p:cNvCxnSpPr/>
          <p:nvPr/>
        </p:nvCxnSpPr>
        <p:spPr>
          <a:xfrm flipV="1">
            <a:off x="8307294" y="2525059"/>
            <a:ext cx="1344706" cy="7470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075660396"/>
              </p:ext>
            </p:extLst>
          </p:nvPr>
        </p:nvGraphicFramePr>
        <p:xfrm>
          <a:off x="1033379" y="4946317"/>
          <a:ext cx="9758110" cy="2549049"/>
        </p:xfrm>
        <a:graphic>
          <a:graphicData uri="http://schemas.openxmlformats.org/drawingml/2006/table">
            <a:tbl>
              <a:tblPr firstRow="1" bandRow="1">
                <a:tableStyleId>{073A0DAA-6AF3-43AB-8588-CEC1D06C72B9}</a:tableStyleId>
              </a:tblPr>
              <a:tblGrid>
                <a:gridCol w="4879055">
                  <a:extLst>
                    <a:ext uri="{9D8B030D-6E8A-4147-A177-3AD203B41FA5}">
                      <a16:colId xmlns="" xmlns:a16="http://schemas.microsoft.com/office/drawing/2014/main" val="20000"/>
                    </a:ext>
                  </a:extLst>
                </a:gridCol>
                <a:gridCol w="4879055">
                  <a:extLst>
                    <a:ext uri="{9D8B030D-6E8A-4147-A177-3AD203B41FA5}">
                      <a16:colId xmlns="" xmlns:a16="http://schemas.microsoft.com/office/drawing/2014/main" val="20001"/>
                    </a:ext>
                  </a:extLst>
                </a:gridCol>
              </a:tblGrid>
              <a:tr h="602951">
                <a:tc>
                  <a:txBody>
                    <a:bodyPr/>
                    <a:lstStyle/>
                    <a:p>
                      <a:pPr algn="ctr"/>
                      <a:r>
                        <a:rPr lang="en-US" dirty="0">
                          <a:solidFill>
                            <a:schemeClr val="tx1">
                              <a:lumMod val="75000"/>
                            </a:schemeClr>
                          </a:solidFill>
                        </a:rPr>
                        <a:t>Impact</a:t>
                      </a:r>
                      <a:r>
                        <a:rPr lang="en-US" baseline="0" dirty="0">
                          <a:solidFill>
                            <a:schemeClr val="tx1">
                              <a:lumMod val="75000"/>
                            </a:schemeClr>
                          </a:solidFill>
                        </a:rPr>
                        <a:t> Numbering</a:t>
                      </a:r>
                      <a:endParaRPr lang="en-US"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solidFill>
                            <a:schemeClr val="tx1">
                              <a:lumMod val="75000"/>
                            </a:schemeClr>
                          </a:solidFill>
                        </a:rPr>
                        <a:t> Severity Designation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0"/>
                  </a:ext>
                </a:extLst>
              </a:tr>
              <a:tr h="602951">
                <a:tc>
                  <a:txBody>
                    <a:bodyPr/>
                    <a:lstStyle/>
                    <a:p>
                      <a:pPr algn="ctr"/>
                      <a:r>
                        <a:rPr lang="en-US" b="1" dirty="0"/>
                        <a:t>0.7</a:t>
                      </a:r>
                      <a:r>
                        <a:rPr lang="en-US" b="1" baseline="0" dirty="0"/>
                        <a:t> - </a:t>
                      </a:r>
                      <a:r>
                        <a:rPr lang="en-US"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F7B8E"/>
                          </a:solidFill>
                        </a:rPr>
                        <a:t>Critical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740196">
                <a:tc>
                  <a:txBody>
                    <a:bodyPr/>
                    <a:lstStyle/>
                    <a:p>
                      <a:pPr algn="ctr"/>
                      <a:r>
                        <a:rPr lang="en-US" b="1" dirty="0"/>
                        <a:t>0.4</a:t>
                      </a:r>
                      <a:r>
                        <a:rPr lang="en-US" b="1" baseline="0" dirty="0"/>
                        <a:t> - &lt;</a:t>
                      </a:r>
                      <a:r>
                        <a:rPr lang="en-US"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0A400"/>
                          </a:solidFill>
                        </a:rPr>
                        <a:t>Major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602951">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b="1" dirty="0"/>
                        <a:t>0</a:t>
                      </a:r>
                      <a:r>
                        <a:rPr lang="en-US" b="1" baseline="0" dirty="0"/>
                        <a:t> - &lt;</a:t>
                      </a:r>
                      <a:r>
                        <a:rPr lang="en-US" b="1"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23D0DF"/>
                          </a:solidFill>
                        </a:rPr>
                        <a:t>Minor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pic>
        <p:nvPicPr>
          <p:cNvPr id="20" name="Picture 19"/>
          <p:cNvPicPr>
            <a:picLocks noChangeAspect="1"/>
          </p:cNvPicPr>
          <p:nvPr/>
        </p:nvPicPr>
        <p:blipFill>
          <a:blip r:embed="rId4"/>
          <a:stretch>
            <a:fillRect/>
          </a:stretch>
        </p:blipFill>
        <p:spPr>
          <a:xfrm>
            <a:off x="12528884" y="5067439"/>
            <a:ext cx="2857500" cy="2600325"/>
          </a:xfrm>
          <a:prstGeom prst="rect">
            <a:avLst/>
          </a:prstGeom>
          <a:ln>
            <a:solidFill>
              <a:schemeClr val="accent1"/>
            </a:solidFill>
          </a:ln>
        </p:spPr>
      </p:pic>
      <p:sp>
        <p:nvSpPr>
          <p:cNvPr id="23" name="Rectangle 22"/>
          <p:cNvSpPr/>
          <p:nvPr/>
        </p:nvSpPr>
        <p:spPr>
          <a:xfrm>
            <a:off x="6112865" y="7600523"/>
            <a:ext cx="4030270" cy="830997"/>
          </a:xfrm>
          <a:prstGeom prst="rect">
            <a:avLst/>
          </a:prstGeom>
        </p:spPr>
        <p:txBody>
          <a:bodyPr wrap="none">
            <a:spAutoFit/>
          </a:bodyPr>
          <a:lstStyle/>
          <a:p>
            <a:pPr defTabSz="1217613"/>
            <a:r>
              <a:rPr lang="en-US" sz="2400" dirty="0">
                <a:solidFill>
                  <a:srgbClr val="3E4346"/>
                </a:solidFill>
                <a:hlinkClick r:id="rId5"/>
              </a:rPr>
              <a:t>https://nvd.nist.gov/cvss.cfm</a:t>
            </a:r>
            <a:endParaRPr lang="en-US" sz="2400" dirty="0">
              <a:solidFill>
                <a:srgbClr val="3E4346"/>
              </a:solidFill>
            </a:endParaRPr>
          </a:p>
          <a:p>
            <a:pPr defTabSz="1217613"/>
            <a:endParaRPr lang="en-US" sz="2400" dirty="0">
              <a:solidFill>
                <a:srgbClr val="3E4346"/>
              </a:solidFill>
            </a:endParaRPr>
          </a:p>
        </p:txBody>
      </p:sp>
    </p:spTree>
    <p:extLst>
      <p:ext uri="{BB962C8B-B14F-4D97-AF65-F5344CB8AC3E}">
        <p14:creationId xmlns:p14="http://schemas.microsoft.com/office/powerpoint/2010/main" val="279474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642345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92092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19515758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30699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29536884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3132892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854748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36779214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84861" y="3003550"/>
            <a:ext cx="13486279" cy="3136900"/>
            <a:chOff x="920377" y="3003550"/>
            <a:chExt cx="13486279" cy="3136900"/>
          </a:xfrm>
        </p:grpSpPr>
        <p:pic>
          <p:nvPicPr>
            <p:cNvPr id="3" name="Picture 2"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0377" y="3244850"/>
              <a:ext cx="7213600" cy="2654300"/>
            </a:xfrm>
            <a:prstGeom prst="rect">
              <a:avLst/>
            </a:prstGeom>
          </p:spPr>
        </p:pic>
        <p:pic>
          <p:nvPicPr>
            <p:cNvPr id="4" name="Picture 3"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0756" y="3003550"/>
              <a:ext cx="5295900" cy="3136900"/>
            </a:xfrm>
            <a:prstGeom prst="rect">
              <a:avLst/>
            </a:prstGeom>
          </p:spPr>
        </p:pic>
      </p:grpSp>
    </p:spTree>
    <p:extLst>
      <p:ext uri="{BB962C8B-B14F-4D97-AF65-F5344CB8AC3E}">
        <p14:creationId xmlns:p14="http://schemas.microsoft.com/office/powerpoint/2010/main" val="42742340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7186152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09131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solidFill>
                  <a:schemeClr val="accent1"/>
                </a:solidFill>
              </a:rPr>
              <a:t>↳ Integration Testing</a:t>
            </a:r>
            <a:br>
              <a:rPr lang="en-US" sz="3700" dirty="0">
                <a:solidFill>
                  <a:schemeClr val="accent1"/>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881606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2398783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999359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700" dirty="0" smtClean="0"/>
              <a:t>d</a:t>
            </a:r>
            <a:r>
              <a:rPr lang="mr-IN" sz="1700" dirty="0" smtClean="0"/>
              <a:t>elivery</a:t>
            </a:r>
            <a:r>
              <a:rPr lang="mr-IN" sz="1700" dirty="0"/>
              <a:t>-local                                                                                                                 </a:t>
            </a:r>
          </a:p>
          <a:p>
            <a:r>
              <a:rPr lang="mr-IN" sz="1700" dirty="0"/>
              <a:t>Run Delivery phases on your local workstation.                                                                                 </a:t>
            </a:r>
          </a:p>
          <a:p>
            <a:r>
              <a:rPr lang="mr-IN" sz="1700" dirty="0"/>
              <a:t>                                                                                                                               </a:t>
            </a:r>
          </a:p>
          <a:p>
            <a:r>
              <a:rPr lang="mr-IN" sz="1700" dirty="0"/>
              <a:t>USAGE:                                                                                                                         </a:t>
            </a:r>
          </a:p>
          <a:p>
            <a:r>
              <a:rPr lang="mr-IN" sz="1700" dirty="0"/>
              <a:t>    delivery local [FLAGS] &lt;phase&gt;                                                                                             </a:t>
            </a:r>
          </a:p>
          <a:p>
            <a:r>
              <a:rPr lang="mr-IN" sz="1700" dirty="0"/>
              <a:t>                                                                                                                               </a:t>
            </a:r>
          </a:p>
          <a:p>
            <a:r>
              <a:rPr lang="mr-IN" sz="1700" dirty="0"/>
              <a:t>FLAGS:                                                                                                                         </a:t>
            </a:r>
          </a:p>
          <a:p>
            <a:r>
              <a:rPr lang="mr-IN" sz="1700" dirty="0"/>
              <a:t>    -h, --help               Prints help information                                                                           </a:t>
            </a:r>
          </a:p>
          <a:p>
            <a:r>
              <a:rPr lang="mr-IN" sz="1700" dirty="0"/>
              <a:t>        --no-spinner         Disable the spinner                                                                               </a:t>
            </a:r>
          </a:p>
          <a:p>
            <a:r>
              <a:rPr lang="mr-IN" sz="1700" dirty="0"/>
              <a:t>        --non-interactive    Disable cli interactions                                                                          </a:t>
            </a:r>
          </a:p>
          <a:p>
            <a:r>
              <a:rPr lang="mr-IN" sz="1700" dirty="0"/>
              <a:t>    -V, --version            Prints version information                                                                        </a:t>
            </a:r>
          </a:p>
          <a:p>
            <a:r>
              <a:rPr lang="mr-IN" sz="1700" dirty="0"/>
              <a:t>                                                                                                                               </a:t>
            </a:r>
          </a:p>
          <a:p>
            <a:r>
              <a:rPr lang="mr-IN" sz="1700" dirty="0"/>
              <a:t>ARGS:                                                                                                                          </a:t>
            </a:r>
          </a:p>
          <a:p>
            <a:r>
              <a:rPr lang="mr-IN" sz="1700" dirty="0"/>
              <a:t>    &lt;phase&gt;    Delivery phase to execute [values: unit, lint, syntax, provision, deploy, smoke, cleanup] </a:t>
            </a:r>
            <a:endParaRPr lang="en-US" sz="17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9578793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smtClean="0">
                <a:solidFill>
                  <a:srgbClr val="F18B21"/>
                </a:solidFill>
              </a:rPr>
              <a:t>[No matching delivery command]</a:t>
            </a:r>
          </a:p>
          <a:p>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5348941" y="7769412"/>
            <a:ext cx="2569883" cy="268941"/>
          </a:xfrm>
          <a:prstGeom prst="rect">
            <a:avLst/>
          </a:prstGeom>
        </p:spPr>
        <p:txBody>
          <a:bodyPr vert="horz" wrap="square" lIns="91440" tIns="91440" rIns="91440" bIns="91440" rtlCol="0">
            <a:normAutofit fontScale="25000" lnSpcReduction="20000"/>
          </a:bodyPr>
          <a:lstStyle/>
          <a:p>
            <a:endParaRPr lang="en-US" dirty="0" smtClean="0"/>
          </a:p>
        </p:txBody>
      </p:sp>
      <p:sp>
        <p:nvSpPr>
          <p:cNvPr id="13" name="TextBox 12"/>
          <p:cNvSpPr txBox="1"/>
          <p:nvPr/>
        </p:nvSpPr>
        <p:spPr bwMode="white">
          <a:xfrm>
            <a:off x="5722471" y="7186706"/>
            <a:ext cx="914400" cy="914400"/>
          </a:xfrm>
          <a:prstGeom prst="rect">
            <a:avLst/>
          </a:prstGeom>
        </p:spPr>
        <p:txBody>
          <a:bodyPr vert="horz" wrap="none" lIns="91440" tIns="91440" rIns="91440" bIns="91440" rtlCol="0">
            <a:normAutofit/>
          </a:bodyPr>
          <a:lstStyle/>
          <a:p>
            <a:endParaRPr lang="en-US" dirty="0" smtClean="0"/>
          </a:p>
        </p:txBody>
      </p:sp>
      <p:sp>
        <p:nvSpPr>
          <p:cNvPr id="14" name="TextBox 13"/>
          <p:cNvSpPr txBox="1"/>
          <p:nvPr/>
        </p:nvSpPr>
        <p:spPr bwMode="white">
          <a:xfrm>
            <a:off x="4474883" y="7560236"/>
            <a:ext cx="7306235" cy="597646"/>
          </a:xfrm>
          <a:prstGeom prst="rect">
            <a:avLst/>
          </a:prstGeom>
        </p:spPr>
        <p:txBody>
          <a:bodyPr vert="horz" wrap="none" lIns="91440" tIns="91440" rIns="91440" bIns="91440" rtlCol="0">
            <a:normAutofit/>
          </a:bodyPr>
          <a:lstStyle/>
          <a:p>
            <a:pPr algn="ctr"/>
            <a:r>
              <a:rPr lang="en-US" dirty="0">
                <a:solidFill>
                  <a:schemeClr val="accent3"/>
                </a:solidFill>
                <a:latin typeface="Consolas"/>
                <a:cs typeface="Consolas"/>
              </a:rPr>
              <a:t>~/cookbooks/apache/.delivery/</a:t>
            </a:r>
            <a:r>
              <a:rPr lang="en-US" dirty="0" err="1">
                <a:solidFill>
                  <a:schemeClr val="accent3"/>
                </a:solidFill>
                <a:latin typeface="Consolas"/>
                <a:cs typeface="Consolas"/>
              </a:rPr>
              <a:t>project.toml</a:t>
            </a:r>
            <a:endParaRPr lang="en-US" dirty="0" smtClean="0">
              <a:solidFill>
                <a:schemeClr val="accent3"/>
              </a:solidFill>
              <a:latin typeface="Consolas"/>
              <a:cs typeface="Consolas"/>
            </a:endParaRPr>
          </a:p>
        </p:txBody>
      </p:sp>
    </p:spTree>
    <p:extLst>
      <p:ext uri="{BB962C8B-B14F-4D97-AF65-F5344CB8AC3E}">
        <p14:creationId xmlns:p14="http://schemas.microsoft.com/office/powerpoint/2010/main" val="4271501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600" dirty="0">
                <a:solidFill>
                  <a:srgbClr val="000000"/>
                </a:solidFill>
              </a:rPr>
              <a:t>---</a:t>
            </a:r>
          </a:p>
          <a:p>
            <a:r>
              <a:rPr lang="en-US" sz="3600" dirty="0">
                <a:solidFill>
                  <a:srgbClr val="000000"/>
                </a:solidFill>
              </a:rPr>
              <a:t>driver</a:t>
            </a:r>
            <a:r>
              <a:rPr lang="en-US" sz="3600" b="1" dirty="0">
                <a:solidFill>
                  <a:srgbClr val="000000"/>
                </a:solidFill>
              </a:rPr>
              <a:t>:</a:t>
            </a:r>
          </a:p>
          <a:p>
            <a:r>
              <a:rPr lang="en-US" sz="3600" dirty="0"/>
              <a:t>  </a:t>
            </a:r>
            <a:r>
              <a:rPr lang="en-US" sz="3600" dirty="0">
                <a:solidFill>
                  <a:srgbClr val="000000"/>
                </a:solidFill>
              </a:rPr>
              <a:t>name</a:t>
            </a:r>
            <a:r>
              <a:rPr lang="en-US" sz="3600" b="1" dirty="0">
                <a:solidFill>
                  <a:srgbClr val="000000"/>
                </a:solidFill>
              </a:rPr>
              <a:t>: vagrant</a:t>
            </a:r>
          </a:p>
          <a:p>
            <a:r>
              <a:rPr lang="en-US" sz="3600" dirty="0"/>
              <a:t>  </a:t>
            </a:r>
            <a:r>
              <a:rPr lang="en-US" sz="3600" dirty="0">
                <a:solidFill>
                  <a:srgbClr val="000000"/>
                </a:solidFill>
              </a:rPr>
              <a:t>name</a:t>
            </a:r>
            <a:r>
              <a:rPr lang="en-US" sz="3600" b="1" dirty="0">
                <a:solidFill>
                  <a:srgbClr val="000000"/>
                </a:solidFill>
              </a:rPr>
              <a:t>: </a:t>
            </a:r>
            <a:r>
              <a:rPr lang="en-US" sz="3600" b="1" dirty="0" err="1">
                <a:solidFill>
                  <a:srgbClr val="000000"/>
                </a:solidFill>
              </a:rPr>
              <a:t>docker</a:t>
            </a:r>
            <a:endParaRPr lang="en-US" sz="3600" b="1" dirty="0">
              <a:solidFill>
                <a:srgbClr val="000000"/>
              </a:solidFill>
            </a:endParaRPr>
          </a:p>
          <a:p>
            <a:r>
              <a:rPr lang="en-US" sz="3600" dirty="0"/>
              <a:t>  </a:t>
            </a:r>
            <a:r>
              <a:rPr lang="en-US" sz="3600" dirty="0" err="1">
                <a:solidFill>
                  <a:srgbClr val="000000"/>
                </a:solidFill>
              </a:rPr>
              <a:t>use_sudo</a:t>
            </a:r>
            <a:r>
              <a:rPr lang="en-US" sz="3600" b="1" dirty="0">
                <a:solidFill>
                  <a:srgbClr val="000000"/>
                </a:solidFill>
              </a:rPr>
              <a:t>: false</a:t>
            </a: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24446" y="3538310"/>
            <a:ext cx="14404274" cy="540631"/>
          </a:xfrm>
        </p:spPr>
        <p:txBody>
          <a:bodyPr/>
          <a:lstStyle/>
          <a:p>
            <a:endParaRPr lang="en-US" dirty="0"/>
          </a:p>
        </p:txBody>
      </p:sp>
      <p:sp>
        <p:nvSpPr>
          <p:cNvPr id="10" name="Text Placeholder 9"/>
          <p:cNvSpPr>
            <a:spLocks noGrp="1"/>
          </p:cNvSpPr>
          <p:nvPr>
            <p:ph type="body" sz="quarter" idx="13"/>
          </p:nvPr>
        </p:nvSpPr>
        <p:spPr>
          <a:xfrm>
            <a:off x="1135042" y="4206990"/>
            <a:ext cx="14404274" cy="1276422"/>
          </a:xfrm>
        </p:spPr>
        <p:txBody>
          <a:bodyPr/>
          <a:lstStyle/>
          <a:p>
            <a:endParaRPr lang="en-US" dirty="0"/>
          </a:p>
        </p:txBody>
      </p:sp>
    </p:spTree>
    <p:extLst>
      <p:ext uri="{BB962C8B-B14F-4D97-AF65-F5344CB8AC3E}">
        <p14:creationId xmlns:p14="http://schemas.microsoft.com/office/powerpoint/2010/main" val="3510158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600" dirty="0">
                <a:solidFill>
                  <a:srgbClr val="000000"/>
                </a:solidFill>
              </a:rPr>
              <a:t>platforms</a:t>
            </a:r>
            <a:r>
              <a:rPr lang="en-US" sz="3600" b="1" dirty="0">
                <a:solidFill>
                  <a:srgbClr val="000000"/>
                </a:solidFill>
              </a:rPr>
              <a:t>:</a:t>
            </a:r>
          </a:p>
          <a:p>
            <a:r>
              <a:rPr lang="mr-IN" sz="3600" dirty="0"/>
              <a:t>  </a:t>
            </a:r>
            <a:r>
              <a:rPr lang="mr-IN" sz="3600" b="1" dirty="0">
                <a:solidFill>
                  <a:srgbClr val="000000"/>
                </a:solidFill>
              </a:rPr>
              <a:t>- name: ubuntu-16.04</a:t>
            </a:r>
          </a:p>
          <a:p>
            <a:r>
              <a:rPr lang="mr-IN" sz="3600" dirty="0"/>
              <a:t>  </a:t>
            </a:r>
            <a:r>
              <a:rPr lang="mr-IN" sz="3600" b="1" dirty="0">
                <a:solidFill>
                  <a:srgbClr val="000000"/>
                </a:solidFill>
              </a:rPr>
              <a:t>- name: centos-</a:t>
            </a:r>
            <a:r>
              <a:rPr lang="mr-IN" sz="3600" b="1" dirty="0" smtClean="0">
                <a:solidFill>
                  <a:srgbClr val="000000"/>
                </a:solidFill>
              </a:rPr>
              <a:t>7.2</a:t>
            </a:r>
            <a:endParaRPr lang="en-US" sz="3600" b="1" dirty="0" smtClean="0">
              <a:solidFill>
                <a:srgbClr val="000000"/>
              </a:solidFill>
            </a:endParaRPr>
          </a:p>
          <a:p>
            <a:r>
              <a:rPr lang="en-US" sz="3600" dirty="0" smtClean="0"/>
              <a:t> </a:t>
            </a:r>
            <a:r>
              <a:rPr lang="mr-IN" sz="3600" dirty="0" smtClean="0"/>
              <a:t> </a:t>
            </a:r>
            <a:r>
              <a:rPr lang="mr-IN" sz="3600" b="1" dirty="0">
                <a:solidFill>
                  <a:srgbClr val="000000"/>
                </a:solidFill>
              </a:rPr>
              <a:t>- name: centos</a:t>
            </a:r>
            <a:r>
              <a:rPr lang="mr-IN" sz="3600" b="1" dirty="0" smtClean="0">
                <a:solidFill>
                  <a:srgbClr val="000000"/>
                </a:solidFill>
              </a:rPr>
              <a:t>-</a:t>
            </a:r>
            <a:r>
              <a:rPr lang="en-US" sz="3600" b="1" dirty="0" smtClean="0">
                <a:solidFill>
                  <a:srgbClr val="000000"/>
                </a:solidFill>
              </a:rPr>
              <a:t>6.8</a:t>
            </a:r>
            <a:endParaRPr lang="mr-IN" sz="36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09505" y="2851016"/>
            <a:ext cx="14404274" cy="1153219"/>
          </a:xfrm>
        </p:spPr>
        <p:txBody>
          <a:bodyPr/>
          <a:lstStyle/>
          <a:p>
            <a:endParaRPr lang="en-US" dirty="0"/>
          </a:p>
        </p:txBody>
      </p:sp>
      <p:sp>
        <p:nvSpPr>
          <p:cNvPr id="11" name="Text Placeholder 9"/>
          <p:cNvSpPr>
            <a:spLocks noGrp="1"/>
          </p:cNvSpPr>
          <p:nvPr>
            <p:ph type="body" sz="quarter" idx="13"/>
          </p:nvPr>
        </p:nvSpPr>
        <p:spPr>
          <a:xfrm>
            <a:off x="1135042" y="4206990"/>
            <a:ext cx="14404274" cy="529363"/>
          </a:xfrm>
        </p:spPr>
        <p:txBody>
          <a:bodyPr/>
          <a:lstStyle/>
          <a:p>
            <a:endParaRPr lang="en-US" dirty="0"/>
          </a:p>
        </p:txBody>
      </p:sp>
    </p:spTree>
    <p:extLst>
      <p:ext uri="{BB962C8B-B14F-4D97-AF65-F5344CB8AC3E}">
        <p14:creationId xmlns:p14="http://schemas.microsoft.com/office/powerpoint/2010/main" val="15917007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lnSpcReduction="10000"/>
          </a:bodyPr>
          <a:lstStyle/>
          <a:p>
            <a:r>
              <a:rPr lang="mr-IN" sz="900" dirty="0">
                <a:solidFill>
                  <a:srgbClr val="000000"/>
                </a:solidFill>
              </a:rPr>
              <a:t>---</a:t>
            </a:r>
          </a:p>
          <a:p>
            <a:r>
              <a:rPr lang="en-US" sz="900" dirty="0">
                <a:solidFill>
                  <a:srgbClr val="000000"/>
                </a:solidFill>
              </a:rPr>
              <a:t>driver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docker</a:t>
            </a:r>
            <a:endParaRPr lang="en-US" sz="900" b="1" dirty="0">
              <a:solidFill>
                <a:srgbClr val="000000"/>
              </a:solidFill>
            </a:endParaRPr>
          </a:p>
          <a:p>
            <a:r>
              <a:rPr lang="en-US" sz="900" dirty="0"/>
              <a:t>  </a:t>
            </a:r>
            <a:r>
              <a:rPr lang="en-US" sz="900" dirty="0" err="1">
                <a:solidFill>
                  <a:srgbClr val="000000"/>
                </a:solidFill>
              </a:rPr>
              <a:t>use_sudo</a:t>
            </a:r>
            <a:r>
              <a:rPr lang="en-US" sz="900" b="1" dirty="0">
                <a:solidFill>
                  <a:srgbClr val="000000"/>
                </a:solidFill>
              </a:rPr>
              <a:t>: false</a:t>
            </a:r>
          </a:p>
          <a:p>
            <a:endParaRPr lang="en-US" sz="900" dirty="0"/>
          </a:p>
          <a:p>
            <a:r>
              <a:rPr lang="en-US" sz="900" dirty="0" err="1">
                <a:solidFill>
                  <a:srgbClr val="000000"/>
                </a:solidFill>
              </a:rPr>
              <a:t>provisioner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chef_zero</a:t>
            </a:r>
            <a:endParaRPr lang="en-US" sz="900" b="1" dirty="0">
              <a:solidFill>
                <a:srgbClr val="000000"/>
              </a:solidFill>
            </a:endParaRPr>
          </a:p>
          <a:p>
            <a:r>
              <a:rPr lang="en-US" sz="900" dirty="0"/>
              <a:t>  </a:t>
            </a:r>
            <a:r>
              <a:rPr lang="en-US" sz="900" i="1" dirty="0">
                <a:solidFill>
                  <a:srgbClr val="8F5902"/>
                </a:solidFill>
              </a:rPr>
              <a:t># You may wish to disable always updating cookbooks in CI or other testing environments.</a:t>
            </a:r>
          </a:p>
          <a:p>
            <a:r>
              <a:rPr lang="en-US" sz="900" dirty="0"/>
              <a:t>  </a:t>
            </a:r>
            <a:r>
              <a:rPr lang="en-US" sz="900" i="1" dirty="0">
                <a:solidFill>
                  <a:srgbClr val="8F5902"/>
                </a:solidFill>
              </a:rPr>
              <a:t># For example:</a:t>
            </a:r>
          </a:p>
          <a:p>
            <a:r>
              <a:rPr lang="en-US" sz="900" dirty="0"/>
              <a:t>  </a:t>
            </a:r>
            <a:r>
              <a:rPr lang="en-US" sz="900" i="1" dirty="0">
                <a:solidFill>
                  <a:srgbClr val="8F5902"/>
                </a:solidFill>
              </a:rPr>
              <a:t>#   </a:t>
            </a:r>
            <a:r>
              <a:rPr lang="en-US" sz="900" i="1" dirty="0" err="1">
                <a:solidFill>
                  <a:srgbClr val="8F5902"/>
                </a:solidFill>
              </a:rPr>
              <a:t>always_update_cookbooks</a:t>
            </a:r>
            <a:r>
              <a:rPr lang="en-US" sz="900" i="1" dirty="0">
                <a:solidFill>
                  <a:srgbClr val="8F5902"/>
                </a:solidFill>
              </a:rPr>
              <a:t>: &lt;%= !ENV['CI'] %&gt;</a:t>
            </a:r>
          </a:p>
          <a:p>
            <a:r>
              <a:rPr lang="en-US" sz="900" dirty="0"/>
              <a:t>  </a:t>
            </a:r>
            <a:r>
              <a:rPr lang="en-US" sz="900" dirty="0" err="1">
                <a:solidFill>
                  <a:srgbClr val="000000"/>
                </a:solidFill>
              </a:rPr>
              <a:t>always_update_cookbooks</a:t>
            </a:r>
            <a:r>
              <a:rPr lang="en-US" sz="900" b="1" dirty="0">
                <a:solidFill>
                  <a:srgbClr val="000000"/>
                </a:solidFill>
              </a:rPr>
              <a:t>: true</a:t>
            </a:r>
          </a:p>
          <a:p>
            <a:endParaRPr lang="en-US" sz="900" dirty="0"/>
          </a:p>
          <a:p>
            <a:r>
              <a:rPr lang="en-US" sz="900" dirty="0">
                <a:solidFill>
                  <a:srgbClr val="000000"/>
                </a:solidFill>
              </a:rPr>
              <a:t>verifier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inspec</a:t>
            </a:r>
            <a:endParaRPr lang="en-US" sz="900" b="1" dirty="0">
              <a:solidFill>
                <a:srgbClr val="000000"/>
              </a:solidFill>
            </a:endParaRPr>
          </a:p>
          <a:p>
            <a:endParaRPr lang="en-US" sz="900" dirty="0"/>
          </a:p>
          <a:p>
            <a:r>
              <a:rPr lang="en-US" sz="900" dirty="0">
                <a:solidFill>
                  <a:srgbClr val="000000"/>
                </a:solidFill>
              </a:rPr>
              <a:t>platforms</a:t>
            </a:r>
            <a:r>
              <a:rPr lang="en-US" sz="900" b="1" dirty="0">
                <a:solidFill>
                  <a:srgbClr val="000000"/>
                </a:solidFill>
              </a:rPr>
              <a:t>:</a:t>
            </a:r>
          </a:p>
          <a:p>
            <a:r>
              <a:rPr lang="mr-IN" sz="900" dirty="0"/>
              <a:t>  </a:t>
            </a:r>
            <a:r>
              <a:rPr lang="mr-IN" sz="900" b="1" dirty="0">
                <a:solidFill>
                  <a:srgbClr val="000000"/>
                </a:solidFill>
              </a:rPr>
              <a:t>- name: centos</a:t>
            </a:r>
            <a:r>
              <a:rPr lang="mr-IN" sz="900" b="1" dirty="0" smtClean="0">
                <a:solidFill>
                  <a:srgbClr val="000000"/>
                </a:solidFill>
              </a:rPr>
              <a:t>-</a:t>
            </a:r>
            <a:r>
              <a:rPr lang="en-US" sz="900" b="1" dirty="0" smtClean="0">
                <a:solidFill>
                  <a:srgbClr val="000000"/>
                </a:solidFill>
              </a:rPr>
              <a:t>6.8</a:t>
            </a:r>
            <a:endParaRPr lang="mr-IN" sz="900" b="1" dirty="0">
              <a:solidFill>
                <a:srgbClr val="000000"/>
              </a:solidFill>
            </a:endParaRPr>
          </a:p>
          <a:p>
            <a:endParaRPr lang="mr-IN" sz="900" dirty="0"/>
          </a:p>
          <a:p>
            <a:r>
              <a:rPr lang="en-US" sz="900" dirty="0">
                <a:solidFill>
                  <a:srgbClr val="000000"/>
                </a:solidFill>
              </a:rPr>
              <a:t>suites</a:t>
            </a:r>
            <a:r>
              <a:rPr lang="en-US" sz="900" b="1" dirty="0">
                <a:solidFill>
                  <a:srgbClr val="000000"/>
                </a:solidFill>
              </a:rPr>
              <a:t>:</a:t>
            </a:r>
          </a:p>
          <a:p>
            <a:r>
              <a:rPr lang="en-US" sz="900" dirty="0"/>
              <a:t>  </a:t>
            </a:r>
            <a:r>
              <a:rPr lang="en-US" sz="900" b="1" dirty="0">
                <a:solidFill>
                  <a:srgbClr val="000000"/>
                </a:solidFill>
              </a:rPr>
              <a:t>- name: default</a:t>
            </a:r>
          </a:p>
          <a:p>
            <a:r>
              <a:rPr lang="mr-IN" sz="900" dirty="0"/>
              <a:t>    </a:t>
            </a:r>
            <a:r>
              <a:rPr lang="mr-IN" sz="900" dirty="0">
                <a:solidFill>
                  <a:srgbClr val="000000"/>
                </a:solidFill>
              </a:rPr>
              <a:t>run_list</a:t>
            </a:r>
            <a:r>
              <a:rPr lang="mr-IN" sz="900" b="1" dirty="0">
                <a:solidFill>
                  <a:srgbClr val="000000"/>
                </a:solidFill>
              </a:rPr>
              <a:t>:</a:t>
            </a:r>
          </a:p>
          <a:p>
            <a:r>
              <a:rPr lang="en-US" sz="900" dirty="0"/>
              <a:t>      </a:t>
            </a:r>
            <a:r>
              <a:rPr lang="en-US" sz="900" b="1" dirty="0">
                <a:solidFill>
                  <a:srgbClr val="000000"/>
                </a:solidFill>
              </a:rPr>
              <a:t>- recipe[apache::default]</a:t>
            </a:r>
          </a:p>
          <a:p>
            <a:r>
              <a:rPr lang="en-US" sz="900" dirty="0"/>
              <a:t>    </a:t>
            </a:r>
            <a:r>
              <a:rPr lang="en-US" sz="900" dirty="0">
                <a:solidFill>
                  <a:srgbClr val="000000"/>
                </a:solidFill>
              </a:rPr>
              <a:t>verifier</a:t>
            </a:r>
            <a:r>
              <a:rPr lang="en-US" sz="900" b="1" dirty="0">
                <a:solidFill>
                  <a:srgbClr val="000000"/>
                </a:solidFill>
              </a:rPr>
              <a:t>:</a:t>
            </a:r>
          </a:p>
          <a:p>
            <a:r>
              <a:rPr lang="en-US" sz="900" dirty="0"/>
              <a:t>      </a:t>
            </a:r>
            <a:r>
              <a:rPr lang="en-US" sz="900" dirty="0" err="1">
                <a:solidFill>
                  <a:srgbClr val="000000"/>
                </a:solidFill>
              </a:rPr>
              <a:t>inspec_tests</a:t>
            </a:r>
            <a:r>
              <a:rPr lang="en-US" sz="900" b="1" dirty="0">
                <a:solidFill>
                  <a:srgbClr val="000000"/>
                </a:solidFill>
              </a:rPr>
              <a:t>:</a:t>
            </a:r>
          </a:p>
          <a:p>
            <a:r>
              <a:rPr lang="en-US" sz="900" dirty="0"/>
              <a:t>        </a:t>
            </a:r>
            <a:r>
              <a:rPr lang="en-US" sz="900" b="1" dirty="0">
                <a:solidFill>
                  <a:srgbClr val="000000"/>
                </a:solidFill>
              </a:rPr>
              <a:t>- test/smoke/default</a:t>
            </a:r>
          </a:p>
          <a:p>
            <a:r>
              <a:rPr lang="en-US" sz="900" dirty="0"/>
              <a:t>    </a:t>
            </a:r>
            <a:r>
              <a:rPr lang="en-US" sz="900" dirty="0">
                <a:solidFill>
                  <a:srgbClr val="000000"/>
                </a:solidFill>
              </a:rPr>
              <a:t>attributes</a:t>
            </a:r>
            <a:r>
              <a:rPr lang="en-US" sz="9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2572261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9.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1654</TotalTime>
  <Words>5805</Words>
  <Application>Microsoft Macintosh PowerPoint</Application>
  <PresentationFormat>Custom</PresentationFormat>
  <Paragraphs>1153</Paragraphs>
  <Slides>123</Slides>
  <Notes>33</Notes>
  <HiddenSlides>3</HiddenSlides>
  <MMClips>3</MMClips>
  <ScaleCrop>false</ScaleCrop>
  <HeadingPairs>
    <vt:vector size="4" baseType="variant">
      <vt:variant>
        <vt:lpstr>Theme</vt:lpstr>
      </vt:variant>
      <vt:variant>
        <vt:i4>10</vt:i4>
      </vt:variant>
      <vt:variant>
        <vt:lpstr>Slide Titles</vt:lpstr>
      </vt:variant>
      <vt:variant>
        <vt:i4>123</vt:i4>
      </vt:variant>
    </vt:vector>
  </HeadingPairs>
  <TitlesOfParts>
    <vt:vector size="133" baseType="lpstr">
      <vt:lpstr>Base</vt:lpstr>
      <vt:lpstr>Interaction</vt:lpstr>
      <vt:lpstr>1_Chef template 2017</vt:lpstr>
      <vt:lpstr>2_Chef template 2017</vt:lpstr>
      <vt:lpstr>3_Chef template 2017</vt:lpstr>
      <vt:lpstr>1_Base</vt:lpstr>
      <vt:lpstr>1_Interaction</vt:lpstr>
      <vt:lpstr>2_Base</vt:lpstr>
      <vt:lpstr>2_Interaction</vt:lpstr>
      <vt:lpstr>3_Base</vt:lpstr>
      <vt:lpstr>Introduction to InSpec</vt:lpstr>
      <vt:lpstr>Nathen – Start the recording!</vt:lpstr>
      <vt:lpstr>Agenda</vt:lpstr>
      <vt:lpstr>Objectives</vt:lpstr>
      <vt:lpstr>Learning Environment</vt:lpstr>
      <vt:lpstr>PowerPoint Presentation</vt:lpstr>
      <vt:lpstr>PowerPoint Presentation</vt:lpstr>
      <vt:lpstr>PowerPoint Presentation</vt:lpstr>
      <vt:lpstr>PowerPoint Presentation</vt:lpstr>
      <vt:lpstr>PowerPoint Presentation</vt:lpstr>
      <vt:lpstr>PowerPoint Presentation</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Run the tests</vt:lpstr>
      <vt:lpstr>Integration Testing – Make a change</vt:lpstr>
      <vt:lpstr>Integration Testing – Apply the change</vt:lpstr>
      <vt:lpstr>Integration Testing – Apply the change</vt:lpstr>
      <vt:lpstr>Integration Testing – Run the tests</vt:lpstr>
      <vt:lpstr>Integration Testing – Run the tests</vt:lpstr>
      <vt:lpstr>InSpec</vt:lpstr>
      <vt:lpstr>PowerPoint Presentation</vt:lpstr>
      <vt:lpstr>Compliance as Code</vt:lpstr>
      <vt:lpstr>SSH Control</vt:lpstr>
      <vt:lpstr>Mapping Compliance Document to InSpec</vt:lpstr>
      <vt:lpstr>Mapping Compliance Document to InSpec</vt:lpstr>
      <vt:lpstr>Mapping Compliance Document to InSpec</vt:lpstr>
      <vt:lpstr>Mapping Compliance Document to InSpec</vt:lpstr>
      <vt:lpstr>Differences in verifying compliance policy</vt:lpstr>
      <vt:lpstr>InSpec</vt:lpstr>
      <vt:lpstr>InSpec</vt:lpstr>
      <vt:lpstr>Different ways to run InSpec</vt:lpstr>
      <vt:lpstr>InSpec</vt:lpstr>
      <vt:lpstr>InSpec</vt:lpstr>
      <vt:lpstr>InSpec</vt:lpstr>
      <vt:lpstr>Continuous Workflow</vt:lpstr>
      <vt:lpstr>InSpec</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Further Resources</vt:lpstr>
      <vt:lpstr>Community Resources</vt:lpstr>
      <vt:lpstr>Objectives</vt:lpstr>
      <vt:lpstr>More hands-on Exercises</vt:lpstr>
      <vt:lpstr>Remediate ssh Protocol</vt:lpstr>
      <vt:lpstr>Build additional CIS controls</vt:lpstr>
      <vt:lpstr>Supermarket Profiles</vt:lpstr>
      <vt:lpstr>Unit Testing</vt:lpstr>
      <vt:lpstr>Introduction to InSpec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263</cp:revision>
  <cp:lastPrinted>2017-01-25T06:59:36Z</cp:lastPrinted>
  <dcterms:created xsi:type="dcterms:W3CDTF">2015-11-10T15:58:30Z</dcterms:created>
  <dcterms:modified xsi:type="dcterms:W3CDTF">2017-01-25T07:00:55Z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